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61852e876274c0f" /><Relationship Type="http://schemas.openxmlformats.org/officeDocument/2006/relationships/extended-properties" Target="/docProps/app.xml" Id="Rbebdfa1183974092" /><Relationship Type="http://schemas.openxmlformats.org/officeDocument/2006/relationships/officeDocument" Target="/ppt/presentation.xml" Id="R3ffbcf3a986b4f7a" /></Relationships>
</file>

<file path=ppt/presentation.xml><?xml version="1.0" encoding="utf-8"?>
<p:presentation xmlns:p="http://schemas.openxmlformats.org/presentationml/2006/main">
  <p:sldMasterIdLst>
    <p:sldMasterId xmlns:r="http://schemas.openxmlformats.org/officeDocument/2006/relationships" id="2147483648" r:id="R28281fa6a483452c"/>
  </p:sldMasterIdLst>
  <p:notesMasterIdLst>
    <p:notesMasterId xmlns:r="http://schemas.openxmlformats.org/officeDocument/2006/relationships" r:id="R4a69ce1ed89b4eb9"/>
  </p:notesMasterIdLst>
  <p:sldIdLst>
    <p:sldId xmlns:r="http://schemas.openxmlformats.org/officeDocument/2006/relationships" id="256" r:id="R9c35019b711f4634"/>
    <p:sldId xmlns:r="http://schemas.openxmlformats.org/officeDocument/2006/relationships" id="257" r:id="R3dad2897298f4e41"/>
  </p:sldIdLst>
  <p:sldSz cx="7772400" cy="100584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5fd9c6e28002436c" /><Relationship Type="http://schemas.openxmlformats.org/officeDocument/2006/relationships/slideMaster" Target="/ppt/slideMasters/slideMaster1.xml" Id="R28281fa6a483452c" /><Relationship Type="http://schemas.openxmlformats.org/officeDocument/2006/relationships/notesMaster" Target="/ppt/notesMasters/notesMaster1.xml" Id="R4a69ce1ed89b4eb9" /><Relationship Type="http://schemas.openxmlformats.org/officeDocument/2006/relationships/presProps" Target="/ppt/presProps.xml" Id="R693549d490474259" /><Relationship Type="http://schemas.openxmlformats.org/officeDocument/2006/relationships/viewProps" Target="/ppt/viewProps.xml" Id="Rbda423d30092406a" /><Relationship Type="http://schemas.openxmlformats.org/officeDocument/2006/relationships/tableStyles" Target="/ppt/tableStyles.xml" Id="R33a5d340804c4c22" /><Relationship Type="http://schemas.openxmlformats.org/officeDocument/2006/relationships/slide" Target="/ppt/slides/slide1.xml" Id="R9c35019b711f4634" /><Relationship Type="http://schemas.openxmlformats.org/officeDocument/2006/relationships/slide" Target="/ppt/slides/slide2.xml" Id="R3dad2897298f4e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95bc6f73c541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f9f6820f31467e" /><Relationship Type="http://schemas.openxmlformats.org/officeDocument/2006/relationships/notesMaster" Target="/ppt/notesMasters/notesMaster1.xml" Id="R670fe0b781144d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8cec06787b4024" /><Relationship Type="http://schemas.openxmlformats.org/officeDocument/2006/relationships/notesMaster" Target="/ppt/notesMasters/notesMaster1.xml" Id="R75588ee4271b4f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TRIP_Overview_and_Capabilities_Slick_Sheet-2.docx, Overview. TRIP continuously correlates regulatory, shipment, firm, route, product, event and threat signals. Every risk score and recommendation connects to underlying evidence, rules and rationale. Agency authorities, policies, operational context and user feedback inform intelligence. Prioritization supports screening, inspection, adjudication, enforcement and sharing.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TRIP_Overview_and_Capabilities_Slick_Sheet-2.docx, Capabilities. Mission outcomes are qualitative capabilities, not quantified performance guarantees. The original BlendzIT brand artwork is retained as an image. All other slide text, icons, flows and layout objects are native editable PowerPoint elements.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ed00f64a40d49d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24ea0b1c154e99" /><Relationship Type="http://schemas.openxmlformats.org/officeDocument/2006/relationships/slideLayout" Target="/ppt/slideLayouts/slideLayout1.xml" Id="R4ffb7976677541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fb7976677541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35c7ccf78024815" /><Relationship Type="http://schemas.openxmlformats.org/officeDocument/2006/relationships/image" Target="/ppt/media/image.jpeg" Id="Ra9d9370aba2c4eb7" /><Relationship Type="http://schemas.openxmlformats.org/officeDocument/2006/relationships/notesSlide" Target="/ppt/notesSlides/notesSlide1.xml" Id="Ra1b98a972b954e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c91d3bbad774c2d" /><Relationship Type="http://schemas.openxmlformats.org/officeDocument/2006/relationships/image" Target="/ppt/media/image.jpeg" Id="R50766c6983574959" /><Relationship Type="http://schemas.openxmlformats.org/officeDocument/2006/relationships/notesSlide" Target="/ppt/notesSlides/notesSlide2.xml" Id="Rb2578a0379e440d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0" name="element-1">
            <a:extLst xmlns:a="http://schemas.openxmlformats.org/drawingml/2006/main">
              <a:ext uri="{FF2B5EF4-FFF2-40B4-BE49-F238E27FC236}">
                <a16:creationId xmlns:a16="http://schemas.microsoft.com/office/drawing/2014/main" id="{F700A807-AD20-4D6D-A7ED-1E7D54D3B315}"/>
              </a:ext>
            </a:extLst>
          </p:cNvPr>
          <p:cNvSpPr>
            <a:spLocks xmlns:a="http://schemas.openxmlformats.org/drawingml/2006/main" noGrp="1"/>
          </p:cNvSpPr>
          <p:nvPr/>
        </p:nvSpPr>
        <p:spPr>
          <a:xfrm xmlns:a="http://schemas.openxmlformats.org/drawingml/2006/main">
            <a:off x="0" y="0"/>
            <a:ext cx="7772400" cy="66675"/>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 name="element-2">
            <a:extLst xmlns:a="http://schemas.openxmlformats.org/drawingml/2006/main">
              <a:ext uri="{FF2B5EF4-FFF2-40B4-BE49-F238E27FC236}">
                <a16:creationId xmlns:a16="http://schemas.microsoft.com/office/drawing/2014/main" id="{35715BFF-8977-430D-AA8C-BFC3662C7877}"/>
              </a:ext>
            </a:extLst>
          </p:cNvPr>
          <p:cNvSpPr>
            <a:spLocks xmlns:a="http://schemas.openxmlformats.org/drawingml/2006/main" noGrp="1"/>
          </p:cNvSpPr>
          <p:nvPr/>
        </p:nvSpPr>
        <p:spPr>
          <a:xfrm xmlns:a="http://schemas.openxmlformats.org/drawingml/2006/main">
            <a:off x="3200400" y="333375"/>
            <a:ext cx="419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536774"/>
                </a:solidFill>
                <a:latin typeface="Arial"/>
                <a:ea typeface="Arial"/>
                <a:cs typeface="Arial"/>
              </a:defRPr>
            </a:pPr>
            <a:r>
              <a:rPr sz="900" b="1">
                <a:solidFill>
                  <a:srgbClr val="536774"/>
                </a:solidFill>
                <a:latin typeface="Arial"/>
                <a:ea typeface="Arial"/>
                <a:cs typeface="Arial"/>
              </a:rPr>
              <a:t>TRADE RISK INTELLIGENCE PLATFORM</a:t>
            </a:r>
          </a:p>
        </p:txBody>
      </p:sp>
      <p:sp>
        <p:nvSpPr>
          <p:cNvPr id="4" name="element-3">
            <a:extLst xmlns:a="http://schemas.openxmlformats.org/drawingml/2006/main">
              <a:ext uri="{FF2B5EF4-FFF2-40B4-BE49-F238E27FC236}">
                <a16:creationId xmlns:a16="http://schemas.microsoft.com/office/drawing/2014/main" id="{17EF1BB0-1AE2-48E4-8D1B-7AA898ED5457}"/>
              </a:ext>
            </a:extLst>
          </p:cNvPr>
          <p:cNvSpPr>
            <a:spLocks xmlns:a="http://schemas.openxmlformats.org/drawingml/2006/main" noGrp="1"/>
          </p:cNvSpPr>
          <p:nvPr/>
        </p:nvSpPr>
        <p:spPr>
          <a:xfrm xmlns:a="http://schemas.openxmlformats.org/drawingml/2006/main">
            <a:off x="381000" y="838200"/>
            <a:ext cx="5715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087F88"/>
                </a:solidFill>
                <a:latin typeface="Arial"/>
                <a:ea typeface="Arial"/>
                <a:cs typeface="Arial"/>
              </a:defRPr>
            </a:pPr>
            <a:r>
              <a:rPr sz="825" b="1">
                <a:solidFill>
                  <a:srgbClr val="087F88"/>
                </a:solidFill>
                <a:latin typeface="Arial"/>
                <a:ea typeface="Arial"/>
                <a:cs typeface="Arial"/>
              </a:rPr>
              <a:t>OVERVIEW</a:t>
            </a:r>
          </a:p>
        </p:txBody>
      </p:sp>
      <p:sp>
        <p:nvSpPr>
          <p:cNvPr id="5" name="element-4">
            <a:extLst xmlns:a="http://schemas.openxmlformats.org/drawingml/2006/main">
              <a:ext uri="{FF2B5EF4-FFF2-40B4-BE49-F238E27FC236}">
                <a16:creationId xmlns:a16="http://schemas.microsoft.com/office/drawing/2014/main" id="{D3D6DD8D-3B7F-4842-AFE3-8EF1138D68D7}"/>
              </a:ext>
            </a:extLst>
          </p:cNvPr>
          <p:cNvSpPr>
            <a:spLocks xmlns:a="http://schemas.openxmlformats.org/drawingml/2006/main" noGrp="1"/>
          </p:cNvSpPr>
          <p:nvPr/>
        </p:nvSpPr>
        <p:spPr>
          <a:xfrm xmlns:a="http://schemas.openxmlformats.org/drawingml/2006/main">
            <a:off x="0" y="1123950"/>
            <a:ext cx="7772400" cy="1952625"/>
          </a:xfrm>
          <a:prstGeom xmlns:a="http://schemas.openxmlformats.org/drawingml/2006/main" prst="rect">
            <a:avLst/>
          </a:prstGeom>
          <a:solidFill xmlns:a="http://schemas.openxmlformats.org/drawingml/2006/main">
            <a:srgbClr val="102B4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element-5">
            <a:extLst xmlns:a="http://schemas.openxmlformats.org/drawingml/2006/main">
              <a:ext uri="{FF2B5EF4-FFF2-40B4-BE49-F238E27FC236}">
                <a16:creationId xmlns:a16="http://schemas.microsoft.com/office/drawing/2014/main" id="{05371F62-CC50-4FCA-BE03-BC45EEB897FE}"/>
              </a:ext>
            </a:extLst>
          </p:cNvPr>
          <p:cNvSpPr>
            <a:spLocks xmlns:a="http://schemas.openxmlformats.org/drawingml/2006/main" noGrp="1"/>
          </p:cNvSpPr>
          <p:nvPr/>
        </p:nvSpPr>
        <p:spPr>
          <a:xfrm xmlns:a="http://schemas.openxmlformats.org/drawingml/2006/main">
            <a:off x="381000" y="1362075"/>
            <a:ext cx="38100" cy="1466850"/>
          </a:xfrm>
          <a:prstGeom xmlns:a="http://schemas.openxmlformats.org/drawingml/2006/main" prst="rect">
            <a:avLst/>
          </a:prstGeom>
          <a:solidFill xmlns:a="http://schemas.openxmlformats.org/drawingml/2006/main">
            <a:srgbClr val="52CBC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element-6">
            <a:extLst xmlns:a="http://schemas.openxmlformats.org/drawingml/2006/main">
              <a:ext uri="{FF2B5EF4-FFF2-40B4-BE49-F238E27FC236}">
                <a16:creationId xmlns:a16="http://schemas.microsoft.com/office/drawing/2014/main" id="{98166F53-C250-43CD-B1E5-C3DEFC9689E3}"/>
              </a:ext>
            </a:extLst>
          </p:cNvPr>
          <p:cNvSpPr>
            <a:spLocks xmlns:a="http://schemas.openxmlformats.org/drawingml/2006/main" noGrp="1"/>
          </p:cNvSpPr>
          <p:nvPr/>
        </p:nvSpPr>
        <p:spPr>
          <a:xfrm xmlns:a="http://schemas.openxmlformats.org/drawingml/2006/main">
            <a:off x="571500" y="1304925"/>
            <a:ext cx="3619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4800" b="1">
                <a:solidFill>
                  <a:srgbClr val="FFFFFF"/>
                </a:solidFill>
                <a:latin typeface="Arial"/>
                <a:ea typeface="Arial"/>
                <a:cs typeface="Arial"/>
              </a:defRPr>
            </a:pPr>
            <a:r>
              <a:rPr sz="4800" b="1">
                <a:solidFill>
                  <a:srgbClr val="FFFFFF"/>
                </a:solidFill>
                <a:latin typeface="Arial"/>
                <a:ea typeface="Arial"/>
                <a:cs typeface="Arial"/>
              </a:rPr>
              <a:t>TRIP</a:t>
            </a:r>
          </a:p>
        </p:txBody>
      </p:sp>
      <p:sp>
        <p:nvSpPr>
          <p:cNvPr id="8" name="element-7">
            <a:extLst xmlns:a="http://schemas.openxmlformats.org/drawingml/2006/main">
              <a:ext uri="{FF2B5EF4-FFF2-40B4-BE49-F238E27FC236}">
                <a16:creationId xmlns:a16="http://schemas.microsoft.com/office/drawing/2014/main" id="{079151FA-9630-408F-AAFB-101C3BF66048}"/>
              </a:ext>
            </a:extLst>
          </p:cNvPr>
          <p:cNvSpPr>
            <a:spLocks xmlns:a="http://schemas.openxmlformats.org/drawingml/2006/main" noGrp="1"/>
          </p:cNvSpPr>
          <p:nvPr/>
        </p:nvSpPr>
        <p:spPr>
          <a:xfrm xmlns:a="http://schemas.openxmlformats.org/drawingml/2006/main">
            <a:off x="590550" y="2028825"/>
            <a:ext cx="5334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950" b="1">
                <a:solidFill>
                  <a:srgbClr val="FFFFFF"/>
                </a:solidFill>
                <a:latin typeface="Arial"/>
                <a:ea typeface="Arial"/>
                <a:cs typeface="Arial"/>
              </a:defRPr>
            </a:pPr>
            <a:r>
              <a:rPr sz="1950" b="1">
                <a:solidFill>
                  <a:srgbClr val="FFFFFF"/>
                </a:solidFill>
                <a:latin typeface="Arial"/>
                <a:ea typeface="Arial"/>
                <a:cs typeface="Arial"/>
              </a:rPr>
              <a:t>Trade Risk Intelligence Platform</a:t>
            </a:r>
          </a:p>
        </p:txBody>
      </p:sp>
      <p:sp>
        <p:nvSpPr>
          <p:cNvPr id="9" name="element-8">
            <a:extLst xmlns:a="http://schemas.openxmlformats.org/drawingml/2006/main">
              <a:ext uri="{FF2B5EF4-FFF2-40B4-BE49-F238E27FC236}">
                <a16:creationId xmlns:a16="http://schemas.microsoft.com/office/drawing/2014/main" id="{5AB5783B-F37E-48A3-8E70-3773C4B1B054}"/>
              </a:ext>
            </a:extLst>
          </p:cNvPr>
          <p:cNvSpPr>
            <a:spLocks xmlns:a="http://schemas.openxmlformats.org/drawingml/2006/main" noGrp="1"/>
          </p:cNvSpPr>
          <p:nvPr/>
        </p:nvSpPr>
        <p:spPr>
          <a:xfrm xmlns:a="http://schemas.openxmlformats.org/drawingml/2006/main">
            <a:off x="590550" y="2419350"/>
            <a:ext cx="619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425" b="0">
                <a:solidFill>
                  <a:srgbClr val="BDEBEA"/>
                </a:solidFill>
                <a:latin typeface="Arial"/>
                <a:ea typeface="Arial"/>
                <a:cs typeface="Arial"/>
              </a:defRPr>
            </a:pPr>
            <a:r>
              <a:rPr sz="1425" b="0">
                <a:solidFill>
                  <a:srgbClr val="BDEBEA"/>
                </a:solidFill>
                <a:latin typeface="Arial"/>
                <a:ea typeface="Arial"/>
                <a:cs typeface="Arial"/>
              </a:rPr>
              <a:t>Predictive, explainable intelligence for safer,</a:t>
            </a:r>
          </a:p>
          <a:p xmlns:a="http://schemas.openxmlformats.org/drawingml/2006/main">
            <a:pPr>
              <a:buNone/>
              <a:defRPr sz="1425" b="0">
                <a:solidFill>
                  <a:srgbClr val="BDEBEA"/>
                </a:solidFill>
                <a:latin typeface="Arial"/>
                <a:ea typeface="Arial"/>
                <a:cs typeface="Arial"/>
              </a:defRPr>
            </a:pPr>
            <a:r>
              <a:rPr sz="1425" b="0">
                <a:solidFill>
                  <a:srgbClr val="BDEBEA"/>
                </a:solidFill>
                <a:latin typeface="Arial"/>
                <a:ea typeface="Arial"/>
                <a:cs typeface="Arial"/>
              </a:rPr>
              <a:t>faster, risk-based import decisions</a:t>
            </a:r>
          </a:p>
        </p:txBody>
      </p:sp>
      <p:sp>
        <p:nvSpPr>
          <p:cNvPr id="10" name="element-9">
            <a:extLst xmlns:a="http://schemas.openxmlformats.org/drawingml/2006/main">
              <a:ext uri="{FF2B5EF4-FFF2-40B4-BE49-F238E27FC236}">
                <a16:creationId xmlns:a16="http://schemas.microsoft.com/office/drawing/2014/main" id="{FC5313EF-D58E-4BFC-90F5-895353A93952}"/>
              </a:ext>
            </a:extLst>
          </p:cNvPr>
          <p:cNvSpPr>
            <a:spLocks xmlns:a="http://schemas.openxmlformats.org/drawingml/2006/main" noGrp="1"/>
          </p:cNvSpPr>
          <p:nvPr/>
        </p:nvSpPr>
        <p:spPr>
          <a:xfrm xmlns:a="http://schemas.openxmlformats.org/drawingml/2006/main">
            <a:off x="6467475" y="1371600"/>
            <a:ext cx="847725" cy="847725"/>
          </a:xfrm>
          <a:prstGeom xmlns:a="http://schemas.openxmlformats.org/drawingml/2006/main" prst="ellipse">
            <a:avLst/>
          </a:prstGeom>
          <a:noFill xmlns:a="http://schemas.openxmlformats.org/drawingml/2006/main"/>
          <a:ln xmlns:a="http://schemas.openxmlformats.org/drawingml/2006/main" w="9525">
            <a:solidFill>
              <a:srgbClr val="28546A"/>
            </a:solidFill>
          </a:ln>
        </p:spPr>
        <p:txBody>
          <a:bodyPr xmlns:a="http://schemas.openxmlformats.org/drawingml/2006/main"/>
          <a:lstStyle xmlns:a="http://schemas.openxmlformats.org/drawingml/2006/main"/>
          <a:p xmlns:a="http://schemas.openxmlformats.org/drawingml/2006/main">
            <a:endParaRPr/>
          </a:p>
        </p:txBody>
      </p:sp>
      <p:sp>
        <p:nvSpPr>
          <p:cNvPr id="11" name="element-10">
            <a:extLst xmlns:a="http://schemas.openxmlformats.org/drawingml/2006/main">
              <a:ext uri="{FF2B5EF4-FFF2-40B4-BE49-F238E27FC236}">
                <a16:creationId xmlns:a16="http://schemas.microsoft.com/office/drawing/2014/main" id="{9836FC56-09DC-449D-BE90-AA6AFC8EEC10}"/>
              </a:ext>
            </a:extLst>
          </p:cNvPr>
          <p:cNvSpPr>
            <a:spLocks xmlns:a="http://schemas.openxmlformats.org/drawingml/2006/main" noGrp="1"/>
          </p:cNvSpPr>
          <p:nvPr/>
        </p:nvSpPr>
        <p:spPr>
          <a:xfrm xmlns:a="http://schemas.openxmlformats.org/drawingml/2006/main">
            <a:off x="6677025" y="1371600"/>
            <a:ext cx="428625" cy="847725"/>
          </a:xfrm>
          <a:prstGeom xmlns:a="http://schemas.openxmlformats.org/drawingml/2006/main" prst="ellipse">
            <a:avLst/>
          </a:prstGeom>
          <a:noFill xmlns:a="http://schemas.openxmlformats.org/drawingml/2006/main"/>
          <a:ln xmlns:a="http://schemas.openxmlformats.org/drawingml/2006/main" w="9525">
            <a:solidFill>
              <a:srgbClr val="28546A"/>
            </a:solidFill>
          </a:ln>
        </p:spPr>
        <p:txBody>
          <a:bodyPr xmlns:a="http://schemas.openxmlformats.org/drawingml/2006/main"/>
          <a:lstStyle xmlns:a="http://schemas.openxmlformats.org/drawingml/2006/main"/>
          <a:p xmlns:a="http://schemas.openxmlformats.org/drawingml/2006/main">
            <a:endParaRPr/>
          </a:p>
        </p:txBody>
      </p:sp>
      <p:sp>
        <p:nvSpPr>
          <p:cNvPr id="12" name="line-11">
            <a:extLst xmlns:a="http://schemas.openxmlformats.org/drawingml/2006/main">
              <a:ext uri="{FF2B5EF4-FFF2-40B4-BE49-F238E27FC236}">
                <a16:creationId xmlns:a16="http://schemas.microsoft.com/office/drawing/2014/main" id="{0176D60F-BD25-4EA5-AB94-25762C3D17BE}"/>
              </a:ext>
            </a:extLst>
          </p:cNvPr>
          <p:cNvSpPr>
            <a:spLocks xmlns:a="http://schemas.openxmlformats.org/drawingml/2006/main" noGrp="1"/>
          </p:cNvSpPr>
          <p:nvPr/>
        </p:nvSpPr>
        <p:spPr>
          <a:xfrm xmlns:a="http://schemas.openxmlformats.org/drawingml/2006/main">
            <a:off x="6467475" y="1790700"/>
            <a:ext cx="847725" cy="9525"/>
          </a:xfrm>
          <a:custGeom xmlns:a="http://schemas.openxmlformats.org/drawingml/2006/main">
            <a:rect l="0" t="0" r="0" b="0"/>
            <a:pathLst>
              <a:path w="847725" h="9525">
                <a:moveTo>
                  <a:pt x="0" y="0"/>
                </a:moveTo>
                <a:lnTo>
                  <a:pt x="847725" y="0"/>
                </a:lnTo>
              </a:path>
            </a:pathLst>
          </a:custGeom>
          <a:noFill xmlns:a="http://schemas.openxmlformats.org/drawingml/2006/main"/>
          <a:ln xmlns:a="http://schemas.openxmlformats.org/drawingml/2006/main" w="9525">
            <a:solidFill>
              <a:srgbClr val="28546A"/>
            </a:solidFill>
          </a:ln>
        </p:spPr>
        <p:txBody>
          <a:bodyPr xmlns:a="http://schemas.openxmlformats.org/drawingml/2006/main"/>
          <a:lstStyle xmlns:a="http://schemas.openxmlformats.org/drawingml/2006/main"/>
          <a:p xmlns:a="http://schemas.openxmlformats.org/drawingml/2006/main">
            <a:endParaRPr/>
          </a:p>
        </p:txBody>
      </p:sp>
      <p:sp>
        <p:nvSpPr>
          <p:cNvPr id="13" name="line-12">
            <a:extLst xmlns:a="http://schemas.openxmlformats.org/drawingml/2006/main">
              <a:ext uri="{FF2B5EF4-FFF2-40B4-BE49-F238E27FC236}">
                <a16:creationId xmlns:a16="http://schemas.microsoft.com/office/drawing/2014/main" id="{D78D3EF5-2C3A-4AAD-9639-5A5A630B8DCE}"/>
              </a:ext>
            </a:extLst>
          </p:cNvPr>
          <p:cNvSpPr>
            <a:spLocks xmlns:a="http://schemas.openxmlformats.org/drawingml/2006/main" noGrp="1"/>
          </p:cNvSpPr>
          <p:nvPr/>
        </p:nvSpPr>
        <p:spPr>
          <a:xfrm xmlns:a="http://schemas.openxmlformats.org/drawingml/2006/main">
            <a:off x="6678216" y="1560513"/>
            <a:ext cx="206375" cy="206375"/>
          </a:xfrm>
          <a:custGeom xmlns:a="http://schemas.openxmlformats.org/drawingml/2006/main">
            <a:rect l="0" t="0" r="0" b="0"/>
            <a:pathLst>
              <a:path w="206375" h="206375">
                <a:moveTo>
                  <a:pt x="0" y="0"/>
                </a:moveTo>
                <a:lnTo>
                  <a:pt x="206375" y="206375"/>
                </a:lnTo>
              </a:path>
            </a:pathLst>
          </a:custGeom>
          <a:noFill xmlns:a="http://schemas.openxmlformats.org/drawingml/2006/main"/>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4" name="line-13">
            <a:extLst xmlns:a="http://schemas.openxmlformats.org/drawingml/2006/main">
              <a:ext uri="{FF2B5EF4-FFF2-40B4-BE49-F238E27FC236}">
                <a16:creationId xmlns:a16="http://schemas.microsoft.com/office/drawing/2014/main" id="{A745B8D2-F8F1-4A35-845C-75DE0705E813}"/>
              </a:ext>
            </a:extLst>
          </p:cNvPr>
          <p:cNvSpPr>
            <a:spLocks xmlns:a="http://schemas.openxmlformats.org/drawingml/2006/main" noGrp="1"/>
          </p:cNvSpPr>
          <p:nvPr/>
        </p:nvSpPr>
        <p:spPr>
          <a:xfrm xmlns:a="http://schemas.openxmlformats.org/drawingml/2006/main">
            <a:off x="6884591" y="1534716"/>
            <a:ext cx="180578" cy="232172"/>
          </a:xfrm>
          <a:custGeom xmlns:a="http://schemas.openxmlformats.org/drawingml/2006/main">
            <a:rect l="0" t="0" r="0" b="0"/>
            <a:pathLst>
              <a:path w="180578" h="232172">
                <a:moveTo>
                  <a:pt x="180578" y="0"/>
                </a:moveTo>
                <a:lnTo>
                  <a:pt x="0" y="232172"/>
                </a:lnTo>
              </a:path>
            </a:pathLst>
          </a:custGeom>
          <a:noFill xmlns:a="http://schemas.openxmlformats.org/drawingml/2006/main"/>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5" name="line-14">
            <a:extLst xmlns:a="http://schemas.openxmlformats.org/drawingml/2006/main">
              <a:ext uri="{FF2B5EF4-FFF2-40B4-BE49-F238E27FC236}">
                <a16:creationId xmlns:a16="http://schemas.microsoft.com/office/drawing/2014/main" id="{6468CBE2-6785-47D9-AFA5-E00F21644143}"/>
              </a:ext>
            </a:extLst>
          </p:cNvPr>
          <p:cNvSpPr>
            <a:spLocks xmlns:a="http://schemas.openxmlformats.org/drawingml/2006/main" noGrp="1"/>
          </p:cNvSpPr>
          <p:nvPr/>
        </p:nvSpPr>
        <p:spPr>
          <a:xfrm xmlns:a="http://schemas.openxmlformats.org/drawingml/2006/main">
            <a:off x="6678216" y="1766888"/>
            <a:ext cx="206375" cy="232172"/>
          </a:xfrm>
          <a:custGeom xmlns:a="http://schemas.openxmlformats.org/drawingml/2006/main">
            <a:rect l="0" t="0" r="0" b="0"/>
            <a:pathLst>
              <a:path w="206375" h="232172">
                <a:moveTo>
                  <a:pt x="0" y="232172"/>
                </a:moveTo>
                <a:lnTo>
                  <a:pt x="206375" y="0"/>
                </a:lnTo>
              </a:path>
            </a:pathLst>
          </a:custGeom>
          <a:noFill xmlns:a="http://schemas.openxmlformats.org/drawingml/2006/main"/>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6" name="line-15">
            <a:extLst xmlns:a="http://schemas.openxmlformats.org/drawingml/2006/main">
              <a:ext uri="{FF2B5EF4-FFF2-40B4-BE49-F238E27FC236}">
                <a16:creationId xmlns:a16="http://schemas.microsoft.com/office/drawing/2014/main" id="{479391F2-7B83-4C12-829A-C69DD368962E}"/>
              </a:ext>
            </a:extLst>
          </p:cNvPr>
          <p:cNvSpPr>
            <a:spLocks xmlns:a="http://schemas.openxmlformats.org/drawingml/2006/main" noGrp="1"/>
          </p:cNvSpPr>
          <p:nvPr/>
        </p:nvSpPr>
        <p:spPr>
          <a:xfrm xmlns:a="http://schemas.openxmlformats.org/drawingml/2006/main">
            <a:off x="6884591" y="1766888"/>
            <a:ext cx="257969" cy="206375"/>
          </a:xfrm>
          <a:custGeom xmlns:a="http://schemas.openxmlformats.org/drawingml/2006/main">
            <a:rect l="0" t="0" r="0" b="0"/>
            <a:pathLst>
              <a:path w="257969" h="206375">
                <a:moveTo>
                  <a:pt x="257969" y="206375"/>
                </a:moveTo>
                <a:lnTo>
                  <a:pt x="0" y="0"/>
                </a:lnTo>
              </a:path>
            </a:pathLst>
          </a:custGeom>
          <a:noFill xmlns:a="http://schemas.openxmlformats.org/drawingml/2006/main"/>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7" name="element-16">
            <a:extLst xmlns:a="http://schemas.openxmlformats.org/drawingml/2006/main">
              <a:ext uri="{FF2B5EF4-FFF2-40B4-BE49-F238E27FC236}">
                <a16:creationId xmlns:a16="http://schemas.microsoft.com/office/drawing/2014/main" id="{8E9CA9DC-261B-412A-8586-1DD65F322E79}"/>
              </a:ext>
            </a:extLst>
          </p:cNvPr>
          <p:cNvSpPr>
            <a:spLocks xmlns:a="http://schemas.openxmlformats.org/drawingml/2006/main" noGrp="1"/>
          </p:cNvSpPr>
          <p:nvPr/>
        </p:nvSpPr>
        <p:spPr>
          <a:xfrm xmlns:a="http://schemas.openxmlformats.org/drawingml/2006/main">
            <a:off x="6649641" y="1531938"/>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8" name="element-17">
            <a:extLst xmlns:a="http://schemas.openxmlformats.org/drawingml/2006/main">
              <a:ext uri="{FF2B5EF4-FFF2-40B4-BE49-F238E27FC236}">
                <a16:creationId xmlns:a16="http://schemas.microsoft.com/office/drawing/2014/main" id="{83BE5B1C-B4DE-4CD8-8323-0ED595011AED}"/>
              </a:ext>
            </a:extLst>
          </p:cNvPr>
          <p:cNvSpPr>
            <a:spLocks xmlns:a="http://schemas.openxmlformats.org/drawingml/2006/main" noGrp="1"/>
          </p:cNvSpPr>
          <p:nvPr/>
        </p:nvSpPr>
        <p:spPr>
          <a:xfrm xmlns:a="http://schemas.openxmlformats.org/drawingml/2006/main">
            <a:off x="7036594" y="1506141"/>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19" name="element-18">
            <a:extLst xmlns:a="http://schemas.openxmlformats.org/drawingml/2006/main">
              <a:ext uri="{FF2B5EF4-FFF2-40B4-BE49-F238E27FC236}">
                <a16:creationId xmlns:a16="http://schemas.microsoft.com/office/drawing/2014/main" id="{B0A65246-0F92-4EF9-A953-E94E36181DD4}"/>
              </a:ext>
            </a:extLst>
          </p:cNvPr>
          <p:cNvSpPr>
            <a:spLocks xmlns:a="http://schemas.openxmlformats.org/drawingml/2006/main" noGrp="1"/>
          </p:cNvSpPr>
          <p:nvPr/>
        </p:nvSpPr>
        <p:spPr>
          <a:xfrm xmlns:a="http://schemas.openxmlformats.org/drawingml/2006/main">
            <a:off x="6856016" y="1738313"/>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20" name="element-19">
            <a:extLst xmlns:a="http://schemas.openxmlformats.org/drawingml/2006/main">
              <a:ext uri="{FF2B5EF4-FFF2-40B4-BE49-F238E27FC236}">
                <a16:creationId xmlns:a16="http://schemas.microsoft.com/office/drawing/2014/main" id="{A465D4EA-3401-404F-A886-B273C2E5AC03}"/>
              </a:ext>
            </a:extLst>
          </p:cNvPr>
          <p:cNvSpPr>
            <a:spLocks xmlns:a="http://schemas.openxmlformats.org/drawingml/2006/main" noGrp="1"/>
          </p:cNvSpPr>
          <p:nvPr/>
        </p:nvSpPr>
        <p:spPr>
          <a:xfrm xmlns:a="http://schemas.openxmlformats.org/drawingml/2006/main">
            <a:off x="6649641" y="1970484"/>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21" name="element-20">
            <a:extLst xmlns:a="http://schemas.openxmlformats.org/drawingml/2006/main">
              <a:ext uri="{FF2B5EF4-FFF2-40B4-BE49-F238E27FC236}">
                <a16:creationId xmlns:a16="http://schemas.microsoft.com/office/drawing/2014/main" id="{45095143-1CA6-43EB-9617-1A6D675AB888}"/>
              </a:ext>
            </a:extLst>
          </p:cNvPr>
          <p:cNvSpPr>
            <a:spLocks xmlns:a="http://schemas.openxmlformats.org/drawingml/2006/main" noGrp="1"/>
          </p:cNvSpPr>
          <p:nvPr/>
        </p:nvSpPr>
        <p:spPr>
          <a:xfrm xmlns:a="http://schemas.openxmlformats.org/drawingml/2006/main">
            <a:off x="7113984" y="1944688"/>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52CBC7"/>
            </a:solidFill>
          </a:ln>
        </p:spPr>
        <p:txBody>
          <a:bodyPr xmlns:a="http://schemas.openxmlformats.org/drawingml/2006/main"/>
          <a:lstStyle xmlns:a="http://schemas.openxmlformats.org/drawingml/2006/main"/>
          <a:p xmlns:a="http://schemas.openxmlformats.org/drawingml/2006/main">
            <a:endParaRPr/>
          </a:p>
        </p:txBody>
      </p:sp>
      <p:sp>
        <p:nvSpPr>
          <p:cNvPr id="22" name="element-21">
            <a:extLst xmlns:a="http://schemas.openxmlformats.org/drawingml/2006/main">
              <a:ext uri="{FF2B5EF4-FFF2-40B4-BE49-F238E27FC236}">
                <a16:creationId xmlns:a16="http://schemas.microsoft.com/office/drawing/2014/main" id="{2DEA4A86-CD2A-430F-8A97-C8352483B04C}"/>
              </a:ext>
            </a:extLst>
          </p:cNvPr>
          <p:cNvSpPr>
            <a:spLocks xmlns:a="http://schemas.openxmlformats.org/drawingml/2006/main" noGrp="1"/>
          </p:cNvSpPr>
          <p:nvPr/>
        </p:nvSpPr>
        <p:spPr>
          <a:xfrm xmlns:a="http://schemas.openxmlformats.org/drawingml/2006/main">
            <a:off x="6124575" y="2266950"/>
            <a:ext cx="1266825"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1">
                <a:solidFill>
                  <a:srgbClr val="52CBC7"/>
                </a:solidFill>
                <a:latin typeface="Arial"/>
                <a:ea typeface="Arial"/>
                <a:cs typeface="Arial"/>
              </a:defRPr>
            </a:pPr>
            <a:r>
              <a:rPr sz="750" b="1">
                <a:solidFill>
                  <a:srgbClr val="52CBC7"/>
                </a:solidFill>
                <a:latin typeface="Arial"/>
                <a:ea typeface="Arial"/>
                <a:cs typeface="Arial"/>
              </a:rPr>
              <a:t>SIGNAL TO ACTION</a:t>
            </a:r>
          </a:p>
        </p:txBody>
      </p:sp>
      <p:sp>
        <p:nvSpPr>
          <p:cNvPr id="23" name="element-22">
            <a:extLst xmlns:a="http://schemas.openxmlformats.org/drawingml/2006/main">
              <a:ext uri="{FF2B5EF4-FFF2-40B4-BE49-F238E27FC236}">
                <a16:creationId xmlns:a16="http://schemas.microsoft.com/office/drawing/2014/main" id="{6345F986-713C-42D5-837F-1A35FC90DA89}"/>
              </a:ext>
            </a:extLst>
          </p:cNvPr>
          <p:cNvSpPr>
            <a:spLocks xmlns:a="http://schemas.openxmlformats.org/drawingml/2006/main" noGrp="1"/>
          </p:cNvSpPr>
          <p:nvPr/>
        </p:nvSpPr>
        <p:spPr>
          <a:xfrm xmlns:a="http://schemas.openxmlformats.org/drawingml/2006/main">
            <a:off x="381000" y="3276600"/>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875" b="1">
                <a:solidFill>
                  <a:srgbClr val="102B42"/>
                </a:solidFill>
                <a:latin typeface="Arial"/>
                <a:ea typeface="Arial"/>
                <a:cs typeface="Arial"/>
              </a:defRPr>
            </a:pPr>
            <a:r>
              <a:rPr sz="1875" b="1">
                <a:solidFill>
                  <a:srgbClr val="102B42"/>
                </a:solidFill>
                <a:latin typeface="Arial"/>
                <a:ea typeface="Arial"/>
                <a:cs typeface="Arial"/>
              </a:rPr>
              <a:t>One unified risk picture</a:t>
            </a:r>
          </a:p>
        </p:txBody>
      </p:sp>
      <p:sp>
        <p:nvSpPr>
          <p:cNvPr id="24" name="element-23">
            <a:extLst xmlns:a="http://schemas.openxmlformats.org/drawingml/2006/main">
              <a:ext uri="{FF2B5EF4-FFF2-40B4-BE49-F238E27FC236}">
                <a16:creationId xmlns:a16="http://schemas.microsoft.com/office/drawing/2014/main" id="{F818663C-7DA1-4C7C-B8CE-B92841307DD0}"/>
              </a:ext>
            </a:extLst>
          </p:cNvPr>
          <p:cNvSpPr>
            <a:spLocks xmlns:a="http://schemas.openxmlformats.org/drawingml/2006/main" noGrp="1"/>
          </p:cNvSpPr>
          <p:nvPr/>
        </p:nvSpPr>
        <p:spPr>
          <a:xfrm xmlns:a="http://schemas.openxmlformats.org/drawingml/2006/main">
            <a:off x="381000" y="3619500"/>
            <a:ext cx="7010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200" b="0">
                <a:solidFill>
                  <a:srgbClr val="536774"/>
                </a:solidFill>
                <a:latin typeface="Arial"/>
                <a:ea typeface="Arial"/>
                <a:cs typeface="Arial"/>
              </a:defRPr>
            </a:pPr>
            <a:r>
              <a:rPr sz="1200" b="0">
                <a:solidFill>
                  <a:srgbClr val="536774"/>
                </a:solidFill>
                <a:latin typeface="Arial"/>
                <a:ea typeface="Arial"/>
                <a:cs typeface="Arial"/>
              </a:rPr>
              <a:t>Connect trade, regulatory, supply-chain and threat data to identify high-risk</a:t>
            </a:r>
          </a:p>
          <a:p xmlns:a="http://schemas.openxmlformats.org/drawingml/2006/main">
            <a:pPr>
              <a:buNone/>
              <a:defRPr sz="1200" b="0">
                <a:solidFill>
                  <a:srgbClr val="536774"/>
                </a:solidFill>
                <a:latin typeface="Arial"/>
                <a:ea typeface="Arial"/>
                <a:cs typeface="Arial"/>
              </a:defRPr>
            </a:pPr>
            <a:r>
              <a:rPr sz="1200" b="0">
                <a:solidFill>
                  <a:srgbClr val="536774"/>
                </a:solidFill>
                <a:latin typeface="Arial"/>
                <a:ea typeface="Arial"/>
                <a:cs typeface="Arial"/>
              </a:rPr>
              <a:t>shipments earlier and support consistent, defensible decisions in the field.</a:t>
            </a:r>
          </a:p>
        </p:txBody>
      </p:sp>
      <p:sp>
        <p:nvSpPr>
          <p:cNvPr id="25" name="element-24">
            <a:extLst xmlns:a="http://schemas.openxmlformats.org/drawingml/2006/main">
              <a:ext uri="{FF2B5EF4-FFF2-40B4-BE49-F238E27FC236}">
                <a16:creationId xmlns:a16="http://schemas.microsoft.com/office/drawing/2014/main" id="{15AF9415-6A35-4F05-B0C5-5FCD34976EBC}"/>
              </a:ext>
            </a:extLst>
          </p:cNvPr>
          <p:cNvSpPr>
            <a:spLocks xmlns:a="http://schemas.openxmlformats.org/drawingml/2006/main" noGrp="1"/>
          </p:cNvSpPr>
          <p:nvPr/>
        </p:nvSpPr>
        <p:spPr>
          <a:xfrm xmlns:a="http://schemas.openxmlformats.org/drawingml/2006/main">
            <a:off x="381000" y="4248150"/>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650" b="1">
                <a:solidFill>
                  <a:srgbClr val="102B42"/>
                </a:solidFill>
                <a:latin typeface="Arial"/>
                <a:ea typeface="Arial"/>
                <a:cs typeface="Arial"/>
              </a:defRPr>
            </a:pPr>
            <a:r>
              <a:rPr sz="1650" b="1">
                <a:solidFill>
                  <a:srgbClr val="102B42"/>
                </a:solidFill>
                <a:latin typeface="Arial"/>
                <a:ea typeface="Arial"/>
                <a:cs typeface="Arial"/>
              </a:rPr>
              <a:t>The mission challenge</a:t>
            </a:r>
          </a:p>
        </p:txBody>
      </p:sp>
      <p:sp>
        <p:nvSpPr>
          <p:cNvPr id="26" name="element-25">
            <a:extLst xmlns:a="http://schemas.openxmlformats.org/drawingml/2006/main">
              <a:ext uri="{FF2B5EF4-FFF2-40B4-BE49-F238E27FC236}">
                <a16:creationId xmlns:a16="http://schemas.microsoft.com/office/drawing/2014/main" id="{948ED71B-CF0D-4C89-8544-3267B08A960B}"/>
              </a:ext>
            </a:extLst>
          </p:cNvPr>
          <p:cNvSpPr>
            <a:spLocks xmlns:a="http://schemas.openxmlformats.org/drawingml/2006/main" noGrp="1"/>
          </p:cNvSpPr>
          <p:nvPr/>
        </p:nvSpPr>
        <p:spPr>
          <a:xfrm xmlns:a="http://schemas.openxmlformats.org/drawingml/2006/main">
            <a:off x="381000" y="4648200"/>
            <a:ext cx="2247900" cy="1381125"/>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7" name="element-26">
            <a:extLst xmlns:a="http://schemas.openxmlformats.org/drawingml/2006/main">
              <a:ext uri="{FF2B5EF4-FFF2-40B4-BE49-F238E27FC236}">
                <a16:creationId xmlns:a16="http://schemas.microsoft.com/office/drawing/2014/main" id="{5A671CA1-AFD4-4E3D-B2AA-2C3E4A42550A}"/>
              </a:ext>
            </a:extLst>
          </p:cNvPr>
          <p:cNvSpPr>
            <a:spLocks xmlns:a="http://schemas.openxmlformats.org/drawingml/2006/main" noGrp="1"/>
          </p:cNvSpPr>
          <p:nvPr/>
        </p:nvSpPr>
        <p:spPr>
          <a:xfrm xmlns:a="http://schemas.openxmlformats.org/drawingml/2006/main">
            <a:off x="381000" y="4648200"/>
            <a:ext cx="2247900" cy="28575"/>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8" name="element-27">
            <a:extLst xmlns:a="http://schemas.openxmlformats.org/drawingml/2006/main">
              <a:ext uri="{FF2B5EF4-FFF2-40B4-BE49-F238E27FC236}">
                <a16:creationId xmlns:a16="http://schemas.microsoft.com/office/drawing/2014/main" id="{9C02D6D3-21B2-4DD0-8E18-FF2B8C227009}"/>
              </a:ext>
            </a:extLst>
          </p:cNvPr>
          <p:cNvSpPr>
            <a:spLocks xmlns:a="http://schemas.openxmlformats.org/drawingml/2006/main" noGrp="1"/>
          </p:cNvSpPr>
          <p:nvPr/>
        </p:nvSpPr>
        <p:spPr>
          <a:xfrm xmlns:a="http://schemas.openxmlformats.org/drawingml/2006/main">
            <a:off x="514350" y="4791075"/>
            <a:ext cx="20002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087F88"/>
                </a:solidFill>
                <a:latin typeface="Arial"/>
                <a:ea typeface="Arial"/>
                <a:cs typeface="Arial"/>
              </a:defRPr>
            </a:pPr>
            <a:r>
              <a:rPr sz="825" b="1">
                <a:solidFill>
                  <a:srgbClr val="087F88"/>
                </a:solidFill>
                <a:latin typeface="Arial"/>
                <a:ea typeface="Arial"/>
                <a:cs typeface="Arial"/>
              </a:rPr>
              <a:t>PRE-ARRIVAL</a:t>
            </a:r>
          </a:p>
        </p:txBody>
      </p:sp>
      <p:sp>
        <p:nvSpPr>
          <p:cNvPr id="29" name="element-28">
            <a:extLst xmlns:a="http://schemas.openxmlformats.org/drawingml/2006/main">
              <a:ext uri="{FF2B5EF4-FFF2-40B4-BE49-F238E27FC236}">
                <a16:creationId xmlns:a16="http://schemas.microsoft.com/office/drawing/2014/main" id="{3A2BE750-5657-4950-830B-5E6A9FB19E75}"/>
              </a:ext>
            </a:extLst>
          </p:cNvPr>
          <p:cNvSpPr>
            <a:spLocks xmlns:a="http://schemas.openxmlformats.org/drawingml/2006/main" noGrp="1"/>
          </p:cNvSpPr>
          <p:nvPr/>
        </p:nvSpPr>
        <p:spPr>
          <a:xfrm xmlns:a="http://schemas.openxmlformats.org/drawingml/2006/main">
            <a:off x="514350" y="5038725"/>
            <a:ext cx="20097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950" b="1">
                <a:solidFill>
                  <a:srgbClr val="102B42"/>
                </a:solidFill>
                <a:latin typeface="Arial"/>
                <a:ea typeface="Arial"/>
                <a:cs typeface="Arial"/>
              </a:defRPr>
            </a:pPr>
            <a:r>
              <a:rPr sz="1950" b="1">
                <a:solidFill>
                  <a:srgbClr val="102B42"/>
                </a:solidFill>
                <a:latin typeface="Arial"/>
                <a:ea typeface="Arial"/>
                <a:cs typeface="Arial"/>
              </a:rPr>
              <a:t>2–8 hours</a:t>
            </a:r>
          </a:p>
        </p:txBody>
      </p:sp>
      <p:sp>
        <p:nvSpPr>
          <p:cNvPr id="30" name="element-29">
            <a:extLst xmlns:a="http://schemas.openxmlformats.org/drawingml/2006/main">
              <a:ext uri="{FF2B5EF4-FFF2-40B4-BE49-F238E27FC236}">
                <a16:creationId xmlns:a16="http://schemas.microsoft.com/office/drawing/2014/main" id="{1363B7AB-7B56-4222-87DC-6090B9870900}"/>
              </a:ext>
            </a:extLst>
          </p:cNvPr>
          <p:cNvSpPr>
            <a:spLocks xmlns:a="http://schemas.openxmlformats.org/drawingml/2006/main" noGrp="1"/>
          </p:cNvSpPr>
          <p:nvPr/>
        </p:nvSpPr>
        <p:spPr>
          <a:xfrm xmlns:a="http://schemas.openxmlformats.org/drawingml/2006/main">
            <a:off x="514350" y="5410200"/>
            <a:ext cx="204787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To assemble fragmented data, assess</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obscure suppliers and routes,</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and identify risk before arrival.</a:t>
            </a:r>
          </a:p>
        </p:txBody>
      </p:sp>
      <p:sp>
        <p:nvSpPr>
          <p:cNvPr id="31" name="element-30">
            <a:extLst xmlns:a="http://schemas.openxmlformats.org/drawingml/2006/main">
              <a:ext uri="{FF2B5EF4-FFF2-40B4-BE49-F238E27FC236}">
                <a16:creationId xmlns:a16="http://schemas.microsoft.com/office/drawing/2014/main" id="{E025E8B8-E39E-429C-8C52-BA8392EFC1A0}"/>
              </a:ext>
            </a:extLst>
          </p:cNvPr>
          <p:cNvSpPr>
            <a:spLocks xmlns:a="http://schemas.openxmlformats.org/drawingml/2006/main" noGrp="1"/>
          </p:cNvSpPr>
          <p:nvPr/>
        </p:nvSpPr>
        <p:spPr>
          <a:xfrm xmlns:a="http://schemas.openxmlformats.org/drawingml/2006/main">
            <a:off x="2657475" y="5057775"/>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2" name="element-31">
            <a:extLst xmlns:a="http://schemas.openxmlformats.org/drawingml/2006/main">
              <a:ext uri="{FF2B5EF4-FFF2-40B4-BE49-F238E27FC236}">
                <a16:creationId xmlns:a16="http://schemas.microsoft.com/office/drawing/2014/main" id="{4B86E898-49B2-4367-915B-5179A62E4998}"/>
              </a:ext>
            </a:extLst>
          </p:cNvPr>
          <p:cNvSpPr>
            <a:spLocks xmlns:a="http://schemas.openxmlformats.org/drawingml/2006/main" noGrp="1"/>
          </p:cNvSpPr>
          <p:nvPr/>
        </p:nvSpPr>
        <p:spPr>
          <a:xfrm xmlns:a="http://schemas.openxmlformats.org/drawingml/2006/main">
            <a:off x="2762250" y="4648200"/>
            <a:ext cx="2247900" cy="1381125"/>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3" name="element-32">
            <a:extLst xmlns:a="http://schemas.openxmlformats.org/drawingml/2006/main">
              <a:ext uri="{FF2B5EF4-FFF2-40B4-BE49-F238E27FC236}">
                <a16:creationId xmlns:a16="http://schemas.microsoft.com/office/drawing/2014/main" id="{AC1D5235-6761-44D3-B122-3F7999B1B8DE}"/>
              </a:ext>
            </a:extLst>
          </p:cNvPr>
          <p:cNvSpPr>
            <a:spLocks xmlns:a="http://schemas.openxmlformats.org/drawingml/2006/main" noGrp="1"/>
          </p:cNvSpPr>
          <p:nvPr/>
        </p:nvSpPr>
        <p:spPr>
          <a:xfrm xmlns:a="http://schemas.openxmlformats.org/drawingml/2006/main">
            <a:off x="2762250" y="4648200"/>
            <a:ext cx="2247900" cy="28575"/>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4" name="element-33">
            <a:extLst xmlns:a="http://schemas.openxmlformats.org/drawingml/2006/main">
              <a:ext uri="{FF2B5EF4-FFF2-40B4-BE49-F238E27FC236}">
                <a16:creationId xmlns:a16="http://schemas.microsoft.com/office/drawing/2014/main" id="{6C289790-DAEF-4DB7-96BB-2B916AE5E780}"/>
              </a:ext>
            </a:extLst>
          </p:cNvPr>
          <p:cNvSpPr>
            <a:spLocks xmlns:a="http://schemas.openxmlformats.org/drawingml/2006/main" noGrp="1"/>
          </p:cNvSpPr>
          <p:nvPr/>
        </p:nvSpPr>
        <p:spPr>
          <a:xfrm xmlns:a="http://schemas.openxmlformats.org/drawingml/2006/main">
            <a:off x="2895600" y="4791075"/>
            <a:ext cx="20002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087F88"/>
                </a:solidFill>
                <a:latin typeface="Arial"/>
                <a:ea typeface="Arial"/>
                <a:cs typeface="Arial"/>
              </a:defRPr>
            </a:pPr>
            <a:r>
              <a:rPr sz="825" b="1">
                <a:solidFill>
                  <a:srgbClr val="087F88"/>
                </a:solidFill>
                <a:latin typeface="Arial"/>
                <a:ea typeface="Arial"/>
                <a:cs typeface="Arial"/>
              </a:rPr>
              <a:t>PORT OF ENTRY</a:t>
            </a:r>
          </a:p>
        </p:txBody>
      </p:sp>
      <p:sp>
        <p:nvSpPr>
          <p:cNvPr id="35" name="element-34">
            <a:extLst xmlns:a="http://schemas.openxmlformats.org/drawingml/2006/main">
              <a:ext uri="{FF2B5EF4-FFF2-40B4-BE49-F238E27FC236}">
                <a16:creationId xmlns:a16="http://schemas.microsoft.com/office/drawing/2014/main" id="{7D37EAA1-47C6-4E43-A52E-D00B3EAECAED}"/>
              </a:ext>
            </a:extLst>
          </p:cNvPr>
          <p:cNvSpPr>
            <a:spLocks xmlns:a="http://schemas.openxmlformats.org/drawingml/2006/main" noGrp="1"/>
          </p:cNvSpPr>
          <p:nvPr/>
        </p:nvSpPr>
        <p:spPr>
          <a:xfrm xmlns:a="http://schemas.openxmlformats.org/drawingml/2006/main">
            <a:off x="2895600" y="5038725"/>
            <a:ext cx="20097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00" b="1">
                <a:solidFill>
                  <a:srgbClr val="102B42"/>
                </a:solidFill>
                <a:latin typeface="Arial"/>
                <a:ea typeface="Arial"/>
                <a:cs typeface="Arial"/>
              </a:defRPr>
            </a:pPr>
            <a:r>
              <a:rPr sz="1500" b="1">
                <a:solidFill>
                  <a:srgbClr val="102B42"/>
                </a:solidFill>
                <a:latin typeface="Arial"/>
                <a:ea typeface="Arial"/>
                <a:cs typeface="Arial"/>
              </a:rPr>
              <a:t>Precision targeting</a:t>
            </a:r>
          </a:p>
        </p:txBody>
      </p:sp>
      <p:sp>
        <p:nvSpPr>
          <p:cNvPr id="36" name="element-35">
            <a:extLst xmlns:a="http://schemas.openxmlformats.org/drawingml/2006/main">
              <a:ext uri="{FF2B5EF4-FFF2-40B4-BE49-F238E27FC236}">
                <a16:creationId xmlns:a16="http://schemas.microsoft.com/office/drawing/2014/main" id="{3E3C07D7-1855-4AA9-BFBD-122F6314AFDD}"/>
              </a:ext>
            </a:extLst>
          </p:cNvPr>
          <p:cNvSpPr>
            <a:spLocks xmlns:a="http://schemas.openxmlformats.org/drawingml/2006/main" noGrp="1"/>
          </p:cNvSpPr>
          <p:nvPr/>
        </p:nvSpPr>
        <p:spPr>
          <a:xfrm xmlns:a="http://schemas.openxmlformats.org/drawingml/2006/main">
            <a:off x="2895600" y="5410200"/>
            <a:ext cx="204787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Limited staff, connectivity, language</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barriers and cross-agency data gaps</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constrain field operations.</a:t>
            </a:r>
          </a:p>
        </p:txBody>
      </p:sp>
      <p:sp>
        <p:nvSpPr>
          <p:cNvPr id="37" name="element-36">
            <a:extLst xmlns:a="http://schemas.openxmlformats.org/drawingml/2006/main">
              <a:ext uri="{FF2B5EF4-FFF2-40B4-BE49-F238E27FC236}">
                <a16:creationId xmlns:a16="http://schemas.microsoft.com/office/drawing/2014/main" id="{F5973144-9300-48DB-BBD3-E731F863E0EF}"/>
              </a:ext>
            </a:extLst>
          </p:cNvPr>
          <p:cNvSpPr>
            <a:spLocks xmlns:a="http://schemas.openxmlformats.org/drawingml/2006/main" noGrp="1"/>
          </p:cNvSpPr>
          <p:nvPr/>
        </p:nvSpPr>
        <p:spPr>
          <a:xfrm xmlns:a="http://schemas.openxmlformats.org/drawingml/2006/main">
            <a:off x="5038725" y="5057775"/>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8" name="element-37">
            <a:extLst xmlns:a="http://schemas.openxmlformats.org/drawingml/2006/main">
              <a:ext uri="{FF2B5EF4-FFF2-40B4-BE49-F238E27FC236}">
                <a16:creationId xmlns:a16="http://schemas.microsoft.com/office/drawing/2014/main" id="{789F1F8F-1220-4A0A-85EA-1D503CB1E88E}"/>
              </a:ext>
            </a:extLst>
          </p:cNvPr>
          <p:cNvSpPr>
            <a:spLocks xmlns:a="http://schemas.openxmlformats.org/drawingml/2006/main" noGrp="1"/>
          </p:cNvSpPr>
          <p:nvPr/>
        </p:nvSpPr>
        <p:spPr>
          <a:xfrm xmlns:a="http://schemas.openxmlformats.org/drawingml/2006/main">
            <a:off x="5143500" y="4648200"/>
            <a:ext cx="2247900" cy="1381125"/>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9" name="element-38">
            <a:extLst xmlns:a="http://schemas.openxmlformats.org/drawingml/2006/main">
              <a:ext uri="{FF2B5EF4-FFF2-40B4-BE49-F238E27FC236}">
                <a16:creationId xmlns:a16="http://schemas.microsoft.com/office/drawing/2014/main" id="{E04437AC-3633-49F2-B257-43DE4A66E0BB}"/>
              </a:ext>
            </a:extLst>
          </p:cNvPr>
          <p:cNvSpPr>
            <a:spLocks xmlns:a="http://schemas.openxmlformats.org/drawingml/2006/main" noGrp="1"/>
          </p:cNvSpPr>
          <p:nvPr/>
        </p:nvSpPr>
        <p:spPr>
          <a:xfrm xmlns:a="http://schemas.openxmlformats.org/drawingml/2006/main">
            <a:off x="5143500" y="4648200"/>
            <a:ext cx="2247900" cy="28575"/>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0" name="element-39">
            <a:extLst xmlns:a="http://schemas.openxmlformats.org/drawingml/2006/main">
              <a:ext uri="{FF2B5EF4-FFF2-40B4-BE49-F238E27FC236}">
                <a16:creationId xmlns:a16="http://schemas.microsoft.com/office/drawing/2014/main" id="{EFC8A7B3-69F5-4997-B170-4A84765E0B72}"/>
              </a:ext>
            </a:extLst>
          </p:cNvPr>
          <p:cNvSpPr>
            <a:spLocks xmlns:a="http://schemas.openxmlformats.org/drawingml/2006/main" noGrp="1"/>
          </p:cNvSpPr>
          <p:nvPr/>
        </p:nvSpPr>
        <p:spPr>
          <a:xfrm xmlns:a="http://schemas.openxmlformats.org/drawingml/2006/main">
            <a:off x="5276850" y="4791075"/>
            <a:ext cx="20002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087F88"/>
                </a:solidFill>
                <a:latin typeface="Arial"/>
                <a:ea typeface="Arial"/>
                <a:cs typeface="Arial"/>
              </a:defRPr>
            </a:pPr>
            <a:r>
              <a:rPr sz="825" b="1">
                <a:solidFill>
                  <a:srgbClr val="087F88"/>
                </a:solidFill>
                <a:latin typeface="Arial"/>
                <a:ea typeface="Arial"/>
                <a:cs typeface="Arial"/>
              </a:rPr>
              <a:t>ADJUDICATION</a:t>
            </a:r>
          </a:p>
        </p:txBody>
      </p:sp>
      <p:sp>
        <p:nvSpPr>
          <p:cNvPr id="41" name="element-40">
            <a:extLst xmlns:a="http://schemas.openxmlformats.org/drawingml/2006/main">
              <a:ext uri="{FF2B5EF4-FFF2-40B4-BE49-F238E27FC236}">
                <a16:creationId xmlns:a16="http://schemas.microsoft.com/office/drawing/2014/main" id="{8F076880-7411-43BB-9355-5FFE42484FCA}"/>
              </a:ext>
            </a:extLst>
          </p:cNvPr>
          <p:cNvSpPr>
            <a:spLocks xmlns:a="http://schemas.openxmlformats.org/drawingml/2006/main" noGrp="1"/>
          </p:cNvSpPr>
          <p:nvPr/>
        </p:nvSpPr>
        <p:spPr>
          <a:xfrm xmlns:a="http://schemas.openxmlformats.org/drawingml/2006/main">
            <a:off x="5276850" y="5038725"/>
            <a:ext cx="20097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00" b="1">
                <a:solidFill>
                  <a:srgbClr val="102B42"/>
                </a:solidFill>
                <a:latin typeface="Arial"/>
                <a:ea typeface="Arial"/>
                <a:cs typeface="Arial"/>
              </a:defRPr>
            </a:pPr>
            <a:r>
              <a:rPr sz="1500" b="1">
                <a:solidFill>
                  <a:srgbClr val="102B42"/>
                </a:solidFill>
                <a:latin typeface="Arial"/>
                <a:ea typeface="Arial"/>
                <a:cs typeface="Arial"/>
              </a:rPr>
              <a:t>Timely disposition</a:t>
            </a:r>
          </a:p>
        </p:txBody>
      </p:sp>
      <p:sp>
        <p:nvSpPr>
          <p:cNvPr id="42" name="element-41">
            <a:extLst xmlns:a="http://schemas.openxmlformats.org/drawingml/2006/main">
              <a:ext uri="{FF2B5EF4-FFF2-40B4-BE49-F238E27FC236}">
                <a16:creationId xmlns:a16="http://schemas.microsoft.com/office/drawing/2014/main" id="{7192FAA2-96FE-4292-9218-9478844621CF}"/>
              </a:ext>
            </a:extLst>
          </p:cNvPr>
          <p:cNvSpPr>
            <a:spLocks xmlns:a="http://schemas.openxmlformats.org/drawingml/2006/main" noGrp="1"/>
          </p:cNvSpPr>
          <p:nvPr/>
        </p:nvSpPr>
        <p:spPr>
          <a:xfrm xmlns:a="http://schemas.openxmlformats.org/drawingml/2006/main">
            <a:off x="5276850" y="5410200"/>
            <a:ext cx="204787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Multiple signals, uneven data quality,</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limited hold capacity and high case</a:t>
            </a:r>
          </a:p>
          <a:p xmlns:a="http://schemas.openxmlformats.org/drawingml/2006/main">
            <a:pPr>
              <a:buNone/>
              <a:defRPr sz="930" b="0">
                <a:solidFill>
                  <a:srgbClr val="536774"/>
                </a:solidFill>
                <a:latin typeface="Arial"/>
                <a:ea typeface="Arial"/>
                <a:cs typeface="Arial"/>
              </a:defRPr>
            </a:pPr>
            <a:r>
              <a:rPr sz="930" b="0">
                <a:solidFill>
                  <a:srgbClr val="536774"/>
                </a:solidFill>
                <a:latin typeface="Arial"/>
                <a:ea typeface="Arial"/>
                <a:cs typeface="Arial"/>
              </a:rPr>
              <a:t>volumes complicate decisions.</a:t>
            </a:r>
          </a:p>
        </p:txBody>
      </p:sp>
      <p:sp>
        <p:nvSpPr>
          <p:cNvPr id="43" name="element-42">
            <a:extLst xmlns:a="http://schemas.openxmlformats.org/drawingml/2006/main">
              <a:ext uri="{FF2B5EF4-FFF2-40B4-BE49-F238E27FC236}">
                <a16:creationId xmlns:a16="http://schemas.microsoft.com/office/drawing/2014/main" id="{9AF6C4DC-6987-41BF-A850-436E6A6A2BA9}"/>
              </a:ext>
            </a:extLst>
          </p:cNvPr>
          <p:cNvSpPr>
            <a:spLocks xmlns:a="http://schemas.openxmlformats.org/drawingml/2006/main" noGrp="1"/>
          </p:cNvSpPr>
          <p:nvPr/>
        </p:nvSpPr>
        <p:spPr>
          <a:xfrm xmlns:a="http://schemas.openxmlformats.org/drawingml/2006/main">
            <a:off x="381000" y="6257925"/>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650" b="1">
                <a:solidFill>
                  <a:srgbClr val="102B42"/>
                </a:solidFill>
                <a:latin typeface="Arial"/>
                <a:ea typeface="Arial"/>
                <a:cs typeface="Arial"/>
              </a:defRPr>
            </a:pPr>
            <a:r>
              <a:rPr sz="1650" b="1">
                <a:solidFill>
                  <a:srgbClr val="102B42"/>
                </a:solidFill>
                <a:latin typeface="Arial"/>
                <a:ea typeface="Arial"/>
                <a:cs typeface="Arial"/>
              </a:rPr>
              <a:t>Data → Intelligence → Action</a:t>
            </a:r>
          </a:p>
        </p:txBody>
      </p:sp>
      <p:sp>
        <p:nvSpPr>
          <p:cNvPr id="44" name="element-43">
            <a:extLst xmlns:a="http://schemas.openxmlformats.org/drawingml/2006/main">
              <a:ext uri="{FF2B5EF4-FFF2-40B4-BE49-F238E27FC236}">
                <a16:creationId xmlns:a16="http://schemas.microsoft.com/office/drawing/2014/main" id="{408AACC0-A2FF-4318-AC05-12675A5F1DCD}"/>
              </a:ext>
            </a:extLst>
          </p:cNvPr>
          <p:cNvSpPr>
            <a:spLocks xmlns:a="http://schemas.openxmlformats.org/drawingml/2006/main" noGrp="1"/>
          </p:cNvSpPr>
          <p:nvPr/>
        </p:nvSpPr>
        <p:spPr>
          <a:xfrm xmlns:a="http://schemas.openxmlformats.org/drawingml/2006/main">
            <a:off x="381000" y="6696075"/>
            <a:ext cx="285750" cy="285750"/>
          </a:xfrm>
          <a:prstGeom xmlns:a="http://schemas.openxmlformats.org/drawingml/2006/main" prst="ellipse">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5" name="element-44">
            <a:extLst xmlns:a="http://schemas.openxmlformats.org/drawingml/2006/main">
              <a:ext uri="{FF2B5EF4-FFF2-40B4-BE49-F238E27FC236}">
                <a16:creationId xmlns:a16="http://schemas.microsoft.com/office/drawing/2014/main" id="{759E5C06-DF25-4F49-A6CE-E0704F8F3B42}"/>
              </a:ext>
            </a:extLst>
          </p:cNvPr>
          <p:cNvSpPr>
            <a:spLocks xmlns:a="http://schemas.openxmlformats.org/drawingml/2006/main" noGrp="1"/>
          </p:cNvSpPr>
          <p:nvPr/>
        </p:nvSpPr>
        <p:spPr>
          <a:xfrm xmlns:a="http://schemas.openxmlformats.org/drawingml/2006/main">
            <a:off x="438150" y="6762750"/>
            <a:ext cx="2286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FFFFFF"/>
                </a:solidFill>
                <a:latin typeface="Arial"/>
                <a:ea typeface="Arial"/>
                <a:cs typeface="Arial"/>
              </a:defRPr>
            </a:pPr>
            <a:r>
              <a:rPr sz="825" b="1">
                <a:solidFill>
                  <a:srgbClr val="FFFFFF"/>
                </a:solidFill>
                <a:latin typeface="Arial"/>
                <a:ea typeface="Arial"/>
                <a:cs typeface="Arial"/>
              </a:rPr>
              <a:t>01</a:t>
            </a:r>
          </a:p>
        </p:txBody>
      </p:sp>
      <p:sp>
        <p:nvSpPr>
          <p:cNvPr id="46" name="element-45">
            <a:extLst xmlns:a="http://schemas.openxmlformats.org/drawingml/2006/main">
              <a:ext uri="{FF2B5EF4-FFF2-40B4-BE49-F238E27FC236}">
                <a16:creationId xmlns:a16="http://schemas.microsoft.com/office/drawing/2014/main" id="{1E436815-7454-4CB8-BFB9-58FEC74EE41E}"/>
              </a:ext>
            </a:extLst>
          </p:cNvPr>
          <p:cNvSpPr>
            <a:spLocks xmlns:a="http://schemas.openxmlformats.org/drawingml/2006/main" noGrp="1"/>
          </p:cNvSpPr>
          <p:nvPr/>
        </p:nvSpPr>
        <p:spPr>
          <a:xfrm xmlns:a="http://schemas.openxmlformats.org/drawingml/2006/main">
            <a:off x="742950" y="6724650"/>
            <a:ext cx="13906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350" b="1">
                <a:solidFill>
                  <a:srgbClr val="102B42"/>
                </a:solidFill>
                <a:latin typeface="Arial"/>
                <a:ea typeface="Arial"/>
                <a:cs typeface="Arial"/>
              </a:defRPr>
            </a:pPr>
            <a:r>
              <a:rPr sz="1350" b="1">
                <a:solidFill>
                  <a:srgbClr val="102B42"/>
                </a:solidFill>
                <a:latin typeface="Arial"/>
                <a:ea typeface="Arial"/>
                <a:cs typeface="Arial"/>
              </a:rPr>
              <a:t>Ingest</a:t>
            </a:r>
          </a:p>
        </p:txBody>
      </p:sp>
      <p:sp>
        <p:nvSpPr>
          <p:cNvPr id="47" name="element-46">
            <a:extLst xmlns:a="http://schemas.openxmlformats.org/drawingml/2006/main">
              <a:ext uri="{FF2B5EF4-FFF2-40B4-BE49-F238E27FC236}">
                <a16:creationId xmlns:a16="http://schemas.microsoft.com/office/drawing/2014/main" id="{8F1C08C7-9691-4F54-803B-DDACE8B79E48}"/>
              </a:ext>
            </a:extLst>
          </p:cNvPr>
          <p:cNvSpPr>
            <a:spLocks xmlns:a="http://schemas.openxmlformats.org/drawingml/2006/main" noGrp="1"/>
          </p:cNvSpPr>
          <p:nvPr/>
        </p:nvSpPr>
        <p:spPr>
          <a:xfrm xmlns:a="http://schemas.openxmlformats.org/drawingml/2006/main">
            <a:off x="381000" y="7115175"/>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1">
                <a:solidFill>
                  <a:srgbClr val="087F88"/>
                </a:solidFill>
                <a:latin typeface="Arial"/>
                <a:ea typeface="Arial"/>
                <a:cs typeface="Arial"/>
              </a:defRPr>
            </a:pPr>
            <a:r>
              <a:rPr sz="975" b="1">
                <a:solidFill>
                  <a:srgbClr val="087F88"/>
                </a:solidFill>
                <a:latin typeface="Arial"/>
                <a:ea typeface="Arial"/>
                <a:cs typeface="Arial"/>
              </a:rPr>
              <a:t>40+ trusted feeds</a:t>
            </a:r>
          </a:p>
        </p:txBody>
      </p:sp>
      <p:sp>
        <p:nvSpPr>
          <p:cNvPr id="48" name="element-47">
            <a:extLst xmlns:a="http://schemas.openxmlformats.org/drawingml/2006/main">
              <a:ext uri="{FF2B5EF4-FFF2-40B4-BE49-F238E27FC236}">
                <a16:creationId xmlns:a16="http://schemas.microsoft.com/office/drawing/2014/main" id="{C6F9F71E-94BC-4243-8405-CAD103AD2F98}"/>
              </a:ext>
            </a:extLst>
          </p:cNvPr>
          <p:cNvSpPr>
            <a:spLocks xmlns:a="http://schemas.openxmlformats.org/drawingml/2006/main" noGrp="1"/>
          </p:cNvSpPr>
          <p:nvPr/>
        </p:nvSpPr>
        <p:spPr>
          <a:xfrm xmlns:a="http://schemas.openxmlformats.org/drawingml/2006/main">
            <a:off x="381000" y="7372350"/>
            <a:ext cx="1714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FDA, CBP, U.S. and global</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government intelligence,</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and commercial sources.</a:t>
            </a:r>
          </a:p>
        </p:txBody>
      </p:sp>
      <p:sp>
        <p:nvSpPr>
          <p:cNvPr id="49" name="element-48">
            <a:extLst xmlns:a="http://schemas.openxmlformats.org/drawingml/2006/main">
              <a:ext uri="{FF2B5EF4-FFF2-40B4-BE49-F238E27FC236}">
                <a16:creationId xmlns:a16="http://schemas.microsoft.com/office/drawing/2014/main" id="{B40ECAB1-4AB3-441F-96D7-EC1146AFF12F}"/>
              </a:ext>
            </a:extLst>
          </p:cNvPr>
          <p:cNvSpPr>
            <a:spLocks xmlns:a="http://schemas.openxmlformats.org/drawingml/2006/main" noGrp="1"/>
          </p:cNvSpPr>
          <p:nvPr/>
        </p:nvSpPr>
        <p:spPr>
          <a:xfrm xmlns:a="http://schemas.openxmlformats.org/drawingml/2006/main">
            <a:off x="1962150" y="6762750"/>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0" name="element-49">
            <a:extLst xmlns:a="http://schemas.openxmlformats.org/drawingml/2006/main">
              <a:ext uri="{FF2B5EF4-FFF2-40B4-BE49-F238E27FC236}">
                <a16:creationId xmlns:a16="http://schemas.microsoft.com/office/drawing/2014/main" id="{7F2ADD98-E8C6-4DF9-A42F-22AF9FF41BB0}"/>
              </a:ext>
            </a:extLst>
          </p:cNvPr>
          <p:cNvSpPr>
            <a:spLocks xmlns:a="http://schemas.openxmlformats.org/drawingml/2006/main" noGrp="1"/>
          </p:cNvSpPr>
          <p:nvPr/>
        </p:nvSpPr>
        <p:spPr>
          <a:xfrm xmlns:a="http://schemas.openxmlformats.org/drawingml/2006/main">
            <a:off x="2171700" y="6696075"/>
            <a:ext cx="285750" cy="285750"/>
          </a:xfrm>
          <a:prstGeom xmlns:a="http://schemas.openxmlformats.org/drawingml/2006/main" prst="ellipse">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1" name="element-50">
            <a:extLst xmlns:a="http://schemas.openxmlformats.org/drawingml/2006/main">
              <a:ext uri="{FF2B5EF4-FFF2-40B4-BE49-F238E27FC236}">
                <a16:creationId xmlns:a16="http://schemas.microsoft.com/office/drawing/2014/main" id="{912531FE-9EF1-4EBE-AC9C-DB134D77AB38}"/>
              </a:ext>
            </a:extLst>
          </p:cNvPr>
          <p:cNvSpPr>
            <a:spLocks xmlns:a="http://schemas.openxmlformats.org/drawingml/2006/main" noGrp="1"/>
          </p:cNvSpPr>
          <p:nvPr/>
        </p:nvSpPr>
        <p:spPr>
          <a:xfrm xmlns:a="http://schemas.openxmlformats.org/drawingml/2006/main">
            <a:off x="2228850" y="6762750"/>
            <a:ext cx="2286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FFFFFF"/>
                </a:solidFill>
                <a:latin typeface="Arial"/>
                <a:ea typeface="Arial"/>
                <a:cs typeface="Arial"/>
              </a:defRPr>
            </a:pPr>
            <a:r>
              <a:rPr sz="825" b="1">
                <a:solidFill>
                  <a:srgbClr val="FFFFFF"/>
                </a:solidFill>
                <a:latin typeface="Arial"/>
                <a:ea typeface="Arial"/>
                <a:cs typeface="Arial"/>
              </a:rPr>
              <a:t>02</a:t>
            </a:r>
          </a:p>
        </p:txBody>
      </p:sp>
      <p:sp>
        <p:nvSpPr>
          <p:cNvPr id="52" name="element-51">
            <a:extLst xmlns:a="http://schemas.openxmlformats.org/drawingml/2006/main">
              <a:ext uri="{FF2B5EF4-FFF2-40B4-BE49-F238E27FC236}">
                <a16:creationId xmlns:a16="http://schemas.microsoft.com/office/drawing/2014/main" id="{6F4A61E0-FA2B-4400-9682-1DC9BE70C4CC}"/>
              </a:ext>
            </a:extLst>
          </p:cNvPr>
          <p:cNvSpPr>
            <a:spLocks xmlns:a="http://schemas.openxmlformats.org/drawingml/2006/main" noGrp="1"/>
          </p:cNvSpPr>
          <p:nvPr/>
        </p:nvSpPr>
        <p:spPr>
          <a:xfrm xmlns:a="http://schemas.openxmlformats.org/drawingml/2006/main">
            <a:off x="2533650" y="6724650"/>
            <a:ext cx="13906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350" b="1">
                <a:solidFill>
                  <a:srgbClr val="102B42"/>
                </a:solidFill>
                <a:latin typeface="Arial"/>
                <a:ea typeface="Arial"/>
                <a:cs typeface="Arial"/>
              </a:defRPr>
            </a:pPr>
            <a:r>
              <a:rPr sz="1350" b="1">
                <a:solidFill>
                  <a:srgbClr val="102B42"/>
                </a:solidFill>
                <a:latin typeface="Arial"/>
                <a:ea typeface="Arial"/>
                <a:cs typeface="Arial"/>
              </a:rPr>
              <a:t>Contextualize</a:t>
            </a:r>
          </a:p>
        </p:txBody>
      </p:sp>
      <p:sp>
        <p:nvSpPr>
          <p:cNvPr id="53" name="element-52">
            <a:extLst xmlns:a="http://schemas.openxmlformats.org/drawingml/2006/main">
              <a:ext uri="{FF2B5EF4-FFF2-40B4-BE49-F238E27FC236}">
                <a16:creationId xmlns:a16="http://schemas.microsoft.com/office/drawing/2014/main" id="{3D95DA56-C4D5-44A7-9CC2-53613394ED1B}"/>
              </a:ext>
            </a:extLst>
          </p:cNvPr>
          <p:cNvSpPr>
            <a:spLocks xmlns:a="http://schemas.openxmlformats.org/drawingml/2006/main" noGrp="1"/>
          </p:cNvSpPr>
          <p:nvPr/>
        </p:nvSpPr>
        <p:spPr>
          <a:xfrm xmlns:a="http://schemas.openxmlformats.org/drawingml/2006/main">
            <a:off x="2171700" y="7115175"/>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1">
                <a:solidFill>
                  <a:srgbClr val="087F88"/>
                </a:solidFill>
                <a:latin typeface="Arial"/>
                <a:ea typeface="Arial"/>
                <a:cs typeface="Arial"/>
              </a:defRPr>
            </a:pPr>
            <a:r>
              <a:rPr sz="975" b="1">
                <a:solidFill>
                  <a:srgbClr val="087F88"/>
                </a:solidFill>
                <a:latin typeface="Arial"/>
                <a:ea typeface="Arial"/>
                <a:cs typeface="Arial"/>
              </a:rPr>
              <a:t>Mission context</a:t>
            </a:r>
          </a:p>
        </p:txBody>
      </p:sp>
      <p:sp>
        <p:nvSpPr>
          <p:cNvPr id="54" name="element-53">
            <a:extLst xmlns:a="http://schemas.openxmlformats.org/drawingml/2006/main">
              <a:ext uri="{FF2B5EF4-FFF2-40B4-BE49-F238E27FC236}">
                <a16:creationId xmlns:a16="http://schemas.microsoft.com/office/drawing/2014/main" id="{6B687416-BBC1-472B-8639-9F7613BD4194}"/>
              </a:ext>
            </a:extLst>
          </p:cNvPr>
          <p:cNvSpPr>
            <a:spLocks xmlns:a="http://schemas.openxmlformats.org/drawingml/2006/main" noGrp="1"/>
          </p:cNvSpPr>
          <p:nvPr/>
        </p:nvSpPr>
        <p:spPr>
          <a:xfrm xmlns:a="http://schemas.openxmlformats.org/drawingml/2006/main">
            <a:off x="2171700" y="7372350"/>
            <a:ext cx="1714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Ports, supply chains,</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global health events</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and geospatial alerts.</a:t>
            </a:r>
          </a:p>
        </p:txBody>
      </p:sp>
      <p:sp>
        <p:nvSpPr>
          <p:cNvPr id="55" name="element-54">
            <a:extLst xmlns:a="http://schemas.openxmlformats.org/drawingml/2006/main">
              <a:ext uri="{FF2B5EF4-FFF2-40B4-BE49-F238E27FC236}">
                <a16:creationId xmlns:a16="http://schemas.microsoft.com/office/drawing/2014/main" id="{F6F012C4-BB95-4147-ABFA-E0021EEF70E7}"/>
              </a:ext>
            </a:extLst>
          </p:cNvPr>
          <p:cNvSpPr>
            <a:spLocks xmlns:a="http://schemas.openxmlformats.org/drawingml/2006/main" noGrp="1"/>
          </p:cNvSpPr>
          <p:nvPr/>
        </p:nvSpPr>
        <p:spPr>
          <a:xfrm xmlns:a="http://schemas.openxmlformats.org/drawingml/2006/main">
            <a:off x="3752850" y="6762750"/>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6" name="element-55">
            <a:extLst xmlns:a="http://schemas.openxmlformats.org/drawingml/2006/main">
              <a:ext uri="{FF2B5EF4-FFF2-40B4-BE49-F238E27FC236}">
                <a16:creationId xmlns:a16="http://schemas.microsoft.com/office/drawing/2014/main" id="{A81C044E-5C75-4471-B6D5-E8AF0ADAAB91}"/>
              </a:ext>
            </a:extLst>
          </p:cNvPr>
          <p:cNvSpPr>
            <a:spLocks xmlns:a="http://schemas.openxmlformats.org/drawingml/2006/main" noGrp="1"/>
          </p:cNvSpPr>
          <p:nvPr/>
        </p:nvSpPr>
        <p:spPr>
          <a:xfrm xmlns:a="http://schemas.openxmlformats.org/drawingml/2006/main">
            <a:off x="3962400" y="6696075"/>
            <a:ext cx="285750" cy="285750"/>
          </a:xfrm>
          <a:prstGeom xmlns:a="http://schemas.openxmlformats.org/drawingml/2006/main" prst="ellipse">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7" name="element-56">
            <a:extLst xmlns:a="http://schemas.openxmlformats.org/drawingml/2006/main">
              <a:ext uri="{FF2B5EF4-FFF2-40B4-BE49-F238E27FC236}">
                <a16:creationId xmlns:a16="http://schemas.microsoft.com/office/drawing/2014/main" id="{48E4A04A-9FDC-41FD-8BD5-12576FE08643}"/>
              </a:ext>
            </a:extLst>
          </p:cNvPr>
          <p:cNvSpPr>
            <a:spLocks xmlns:a="http://schemas.openxmlformats.org/drawingml/2006/main" noGrp="1"/>
          </p:cNvSpPr>
          <p:nvPr/>
        </p:nvSpPr>
        <p:spPr>
          <a:xfrm xmlns:a="http://schemas.openxmlformats.org/drawingml/2006/main">
            <a:off x="4019550" y="6762750"/>
            <a:ext cx="2286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FFFFFF"/>
                </a:solidFill>
                <a:latin typeface="Arial"/>
                <a:ea typeface="Arial"/>
                <a:cs typeface="Arial"/>
              </a:defRPr>
            </a:pPr>
            <a:r>
              <a:rPr sz="825" b="1">
                <a:solidFill>
                  <a:srgbClr val="FFFFFF"/>
                </a:solidFill>
                <a:latin typeface="Arial"/>
                <a:ea typeface="Arial"/>
                <a:cs typeface="Arial"/>
              </a:rPr>
              <a:t>03</a:t>
            </a:r>
          </a:p>
        </p:txBody>
      </p:sp>
      <p:sp>
        <p:nvSpPr>
          <p:cNvPr id="58" name="element-57">
            <a:extLst xmlns:a="http://schemas.openxmlformats.org/drawingml/2006/main">
              <a:ext uri="{FF2B5EF4-FFF2-40B4-BE49-F238E27FC236}">
                <a16:creationId xmlns:a16="http://schemas.microsoft.com/office/drawing/2014/main" id="{946F41DC-E721-40A4-B779-3AAC44F740E2}"/>
              </a:ext>
            </a:extLst>
          </p:cNvPr>
          <p:cNvSpPr>
            <a:spLocks xmlns:a="http://schemas.openxmlformats.org/drawingml/2006/main" noGrp="1"/>
          </p:cNvSpPr>
          <p:nvPr/>
        </p:nvSpPr>
        <p:spPr>
          <a:xfrm xmlns:a="http://schemas.openxmlformats.org/drawingml/2006/main">
            <a:off x="4324350" y="6724650"/>
            <a:ext cx="13906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350" b="1">
                <a:solidFill>
                  <a:srgbClr val="102B42"/>
                </a:solidFill>
                <a:latin typeface="Arial"/>
                <a:ea typeface="Arial"/>
                <a:cs typeface="Arial"/>
              </a:defRPr>
            </a:pPr>
            <a:r>
              <a:rPr sz="1350" b="1">
                <a:solidFill>
                  <a:srgbClr val="102B42"/>
                </a:solidFill>
                <a:latin typeface="Arial"/>
                <a:ea typeface="Arial"/>
                <a:cs typeface="Arial"/>
              </a:rPr>
              <a:t>Analyze</a:t>
            </a:r>
          </a:p>
        </p:txBody>
      </p:sp>
      <p:sp>
        <p:nvSpPr>
          <p:cNvPr id="59" name="element-58">
            <a:extLst xmlns:a="http://schemas.openxmlformats.org/drawingml/2006/main">
              <a:ext uri="{FF2B5EF4-FFF2-40B4-BE49-F238E27FC236}">
                <a16:creationId xmlns:a16="http://schemas.microsoft.com/office/drawing/2014/main" id="{66CC3AEF-C4ED-406E-94D2-3AE0205A8051}"/>
              </a:ext>
            </a:extLst>
          </p:cNvPr>
          <p:cNvSpPr>
            <a:spLocks xmlns:a="http://schemas.openxmlformats.org/drawingml/2006/main" noGrp="1"/>
          </p:cNvSpPr>
          <p:nvPr/>
        </p:nvSpPr>
        <p:spPr>
          <a:xfrm xmlns:a="http://schemas.openxmlformats.org/drawingml/2006/main">
            <a:off x="3962400" y="7115175"/>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1">
                <a:solidFill>
                  <a:srgbClr val="087F88"/>
                </a:solidFill>
                <a:latin typeface="Arial"/>
                <a:ea typeface="Arial"/>
                <a:cs typeface="Arial"/>
              </a:defRPr>
            </a:pPr>
            <a:r>
              <a:rPr sz="975" b="1">
                <a:solidFill>
                  <a:srgbClr val="087F88"/>
                </a:solidFill>
                <a:latin typeface="Arial"/>
                <a:ea typeface="Arial"/>
                <a:cs typeface="Arial"/>
              </a:rPr>
              <a:t>Decision intelligence</a:t>
            </a:r>
          </a:p>
        </p:txBody>
      </p:sp>
      <p:sp>
        <p:nvSpPr>
          <p:cNvPr id="60" name="element-59">
            <a:extLst xmlns:a="http://schemas.openxmlformats.org/drawingml/2006/main">
              <a:ext uri="{FF2B5EF4-FFF2-40B4-BE49-F238E27FC236}">
                <a16:creationId xmlns:a16="http://schemas.microsoft.com/office/drawing/2014/main" id="{1041D2EF-793D-4F2A-912B-EBFE221516D5}"/>
              </a:ext>
            </a:extLst>
          </p:cNvPr>
          <p:cNvSpPr>
            <a:spLocks xmlns:a="http://schemas.openxmlformats.org/drawingml/2006/main" noGrp="1"/>
          </p:cNvSpPr>
          <p:nvPr/>
        </p:nvSpPr>
        <p:spPr>
          <a:xfrm xmlns:a="http://schemas.openxmlformats.org/drawingml/2006/main">
            <a:off x="3962400" y="7372350"/>
            <a:ext cx="1714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Collection, reporting,</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dashboards, predictive</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models and automation.</a:t>
            </a:r>
          </a:p>
        </p:txBody>
      </p:sp>
      <p:sp>
        <p:nvSpPr>
          <p:cNvPr id="61" name="element-60">
            <a:extLst xmlns:a="http://schemas.openxmlformats.org/drawingml/2006/main">
              <a:ext uri="{FF2B5EF4-FFF2-40B4-BE49-F238E27FC236}">
                <a16:creationId xmlns:a16="http://schemas.microsoft.com/office/drawing/2014/main" id="{E3F02FA0-32C5-4777-91CB-2B838CE0B3FE}"/>
              </a:ext>
            </a:extLst>
          </p:cNvPr>
          <p:cNvSpPr>
            <a:spLocks xmlns:a="http://schemas.openxmlformats.org/drawingml/2006/main" noGrp="1"/>
          </p:cNvSpPr>
          <p:nvPr/>
        </p:nvSpPr>
        <p:spPr>
          <a:xfrm xmlns:a="http://schemas.openxmlformats.org/drawingml/2006/main">
            <a:off x="5543550" y="6762750"/>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2" name="element-61">
            <a:extLst xmlns:a="http://schemas.openxmlformats.org/drawingml/2006/main">
              <a:ext uri="{FF2B5EF4-FFF2-40B4-BE49-F238E27FC236}">
                <a16:creationId xmlns:a16="http://schemas.microsoft.com/office/drawing/2014/main" id="{77CC0492-95FF-4CDE-BC01-4D386CF8183A}"/>
              </a:ext>
            </a:extLst>
          </p:cNvPr>
          <p:cNvSpPr>
            <a:spLocks xmlns:a="http://schemas.openxmlformats.org/drawingml/2006/main" noGrp="1"/>
          </p:cNvSpPr>
          <p:nvPr/>
        </p:nvSpPr>
        <p:spPr>
          <a:xfrm xmlns:a="http://schemas.openxmlformats.org/drawingml/2006/main">
            <a:off x="5753100" y="6696075"/>
            <a:ext cx="285750" cy="285750"/>
          </a:xfrm>
          <a:prstGeom xmlns:a="http://schemas.openxmlformats.org/drawingml/2006/main" prst="ellipse">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3" name="element-62">
            <a:extLst xmlns:a="http://schemas.openxmlformats.org/drawingml/2006/main">
              <a:ext uri="{FF2B5EF4-FFF2-40B4-BE49-F238E27FC236}">
                <a16:creationId xmlns:a16="http://schemas.microsoft.com/office/drawing/2014/main" id="{DE45D013-937B-4032-BA2C-4B475D2DB12B}"/>
              </a:ext>
            </a:extLst>
          </p:cNvPr>
          <p:cNvSpPr>
            <a:spLocks xmlns:a="http://schemas.openxmlformats.org/drawingml/2006/main" noGrp="1"/>
          </p:cNvSpPr>
          <p:nvPr/>
        </p:nvSpPr>
        <p:spPr>
          <a:xfrm xmlns:a="http://schemas.openxmlformats.org/drawingml/2006/main">
            <a:off x="5810250" y="6762750"/>
            <a:ext cx="2286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FFFFFF"/>
                </a:solidFill>
                <a:latin typeface="Arial"/>
                <a:ea typeface="Arial"/>
                <a:cs typeface="Arial"/>
              </a:defRPr>
            </a:pPr>
            <a:r>
              <a:rPr sz="825" b="1">
                <a:solidFill>
                  <a:srgbClr val="FFFFFF"/>
                </a:solidFill>
                <a:latin typeface="Arial"/>
                <a:ea typeface="Arial"/>
                <a:cs typeface="Arial"/>
              </a:rPr>
              <a:t>04</a:t>
            </a:r>
          </a:p>
        </p:txBody>
      </p:sp>
      <p:sp>
        <p:nvSpPr>
          <p:cNvPr id="64" name="element-63">
            <a:extLst xmlns:a="http://schemas.openxmlformats.org/drawingml/2006/main">
              <a:ext uri="{FF2B5EF4-FFF2-40B4-BE49-F238E27FC236}">
                <a16:creationId xmlns:a16="http://schemas.microsoft.com/office/drawing/2014/main" id="{3B7A7162-A1D3-44F5-8FBF-2F35101E3BDF}"/>
              </a:ext>
            </a:extLst>
          </p:cNvPr>
          <p:cNvSpPr>
            <a:spLocks xmlns:a="http://schemas.openxmlformats.org/drawingml/2006/main" noGrp="1"/>
          </p:cNvSpPr>
          <p:nvPr/>
        </p:nvSpPr>
        <p:spPr>
          <a:xfrm xmlns:a="http://schemas.openxmlformats.org/drawingml/2006/main">
            <a:off x="6115050" y="6724650"/>
            <a:ext cx="13906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350" b="1">
                <a:solidFill>
                  <a:srgbClr val="102B42"/>
                </a:solidFill>
                <a:latin typeface="Arial"/>
                <a:ea typeface="Arial"/>
                <a:cs typeface="Arial"/>
              </a:defRPr>
            </a:pPr>
            <a:r>
              <a:rPr sz="1350" b="1">
                <a:solidFill>
                  <a:srgbClr val="102B42"/>
                </a:solidFill>
                <a:latin typeface="Arial"/>
                <a:ea typeface="Arial"/>
                <a:cs typeface="Arial"/>
              </a:rPr>
              <a:t>Act</a:t>
            </a:r>
          </a:p>
        </p:txBody>
      </p:sp>
      <p:sp>
        <p:nvSpPr>
          <p:cNvPr id="65" name="element-64">
            <a:extLst xmlns:a="http://schemas.openxmlformats.org/drawingml/2006/main">
              <a:ext uri="{FF2B5EF4-FFF2-40B4-BE49-F238E27FC236}">
                <a16:creationId xmlns:a16="http://schemas.microsoft.com/office/drawing/2014/main" id="{F6B79F1C-83DB-4B28-9E8B-536E56CD38C2}"/>
              </a:ext>
            </a:extLst>
          </p:cNvPr>
          <p:cNvSpPr>
            <a:spLocks xmlns:a="http://schemas.openxmlformats.org/drawingml/2006/main" noGrp="1"/>
          </p:cNvSpPr>
          <p:nvPr/>
        </p:nvSpPr>
        <p:spPr>
          <a:xfrm xmlns:a="http://schemas.openxmlformats.org/drawingml/2006/main">
            <a:off x="5753100" y="7115175"/>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1">
                <a:solidFill>
                  <a:srgbClr val="087F88"/>
                </a:solidFill>
                <a:latin typeface="Arial"/>
                <a:ea typeface="Arial"/>
                <a:cs typeface="Arial"/>
              </a:defRPr>
            </a:pPr>
            <a:r>
              <a:rPr sz="975" b="1">
                <a:solidFill>
                  <a:srgbClr val="087F88"/>
                </a:solidFill>
                <a:latin typeface="Arial"/>
                <a:ea typeface="Arial"/>
                <a:cs typeface="Arial"/>
              </a:rPr>
              <a:t>Targeted response</a:t>
            </a:r>
          </a:p>
        </p:txBody>
      </p:sp>
      <p:sp>
        <p:nvSpPr>
          <p:cNvPr id="66" name="element-65">
            <a:extLst xmlns:a="http://schemas.openxmlformats.org/drawingml/2006/main">
              <a:ext uri="{FF2B5EF4-FFF2-40B4-BE49-F238E27FC236}">
                <a16:creationId xmlns:a16="http://schemas.microsoft.com/office/drawing/2014/main" id="{67E6C96D-F3D7-40DC-83C5-7C9774F23900}"/>
              </a:ext>
            </a:extLst>
          </p:cNvPr>
          <p:cNvSpPr>
            <a:spLocks xmlns:a="http://schemas.openxmlformats.org/drawingml/2006/main" noGrp="1"/>
          </p:cNvSpPr>
          <p:nvPr/>
        </p:nvSpPr>
        <p:spPr>
          <a:xfrm xmlns:a="http://schemas.openxmlformats.org/drawingml/2006/main">
            <a:off x="5753100" y="7372350"/>
            <a:ext cx="1714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Inspections, enforcement,</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advisories, recalls and</a:t>
            </a:r>
          </a:p>
          <a:p xmlns:a="http://schemas.openxmlformats.org/drawingml/2006/main">
            <a:pPr>
              <a:buNone/>
              <a:defRPr sz="938" b="0">
                <a:solidFill>
                  <a:srgbClr val="536774"/>
                </a:solidFill>
                <a:latin typeface="Arial"/>
                <a:ea typeface="Arial"/>
                <a:cs typeface="Arial"/>
              </a:defRPr>
            </a:pPr>
            <a:r>
              <a:rPr sz="938" b="0">
                <a:solidFill>
                  <a:srgbClr val="536774"/>
                </a:solidFill>
                <a:latin typeface="Arial"/>
                <a:ea typeface="Arial"/>
                <a:cs typeface="Arial"/>
              </a:rPr>
              <a:t>intelligence sharing.</a:t>
            </a:r>
          </a:p>
        </p:txBody>
      </p:sp>
      <p:sp>
        <p:nvSpPr>
          <p:cNvPr id="67" name="element-66">
            <a:extLst xmlns:a="http://schemas.openxmlformats.org/drawingml/2006/main">
              <a:ext uri="{FF2B5EF4-FFF2-40B4-BE49-F238E27FC236}">
                <a16:creationId xmlns:a16="http://schemas.microsoft.com/office/drawing/2014/main" id="{9BB8A139-DA6B-4308-B8EB-766376EA8436}"/>
              </a:ext>
            </a:extLst>
          </p:cNvPr>
          <p:cNvSpPr>
            <a:spLocks xmlns:a="http://schemas.openxmlformats.org/drawingml/2006/main" noGrp="1"/>
          </p:cNvSpPr>
          <p:nvPr/>
        </p:nvSpPr>
        <p:spPr>
          <a:xfrm xmlns:a="http://schemas.openxmlformats.org/drawingml/2006/main">
            <a:off x="381000" y="8105775"/>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650" b="1">
                <a:solidFill>
                  <a:srgbClr val="102B42"/>
                </a:solidFill>
                <a:latin typeface="Arial"/>
                <a:ea typeface="Arial"/>
                <a:cs typeface="Arial"/>
              </a:defRPr>
            </a:pPr>
            <a:r>
              <a:rPr sz="1650" b="1">
                <a:solidFill>
                  <a:srgbClr val="102B42"/>
                </a:solidFill>
                <a:latin typeface="Arial"/>
                <a:ea typeface="Arial"/>
                <a:cs typeface="Arial"/>
              </a:rPr>
              <a:t>Why TRIP</a:t>
            </a:r>
          </a:p>
        </p:txBody>
      </p:sp>
      <p:sp>
        <p:nvSpPr>
          <p:cNvPr id="68" name="element-67">
            <a:extLst xmlns:a="http://schemas.openxmlformats.org/drawingml/2006/main">
              <a:ext uri="{FF2B5EF4-FFF2-40B4-BE49-F238E27FC236}">
                <a16:creationId xmlns:a16="http://schemas.microsoft.com/office/drawing/2014/main" id="{25135288-43D7-43B4-A8CD-812493B666B5}"/>
              </a:ext>
            </a:extLst>
          </p:cNvPr>
          <p:cNvSpPr>
            <a:spLocks xmlns:a="http://schemas.openxmlformats.org/drawingml/2006/main" noGrp="1"/>
          </p:cNvSpPr>
          <p:nvPr/>
        </p:nvSpPr>
        <p:spPr>
          <a:xfrm xmlns:a="http://schemas.openxmlformats.org/drawingml/2006/main">
            <a:off x="381000" y="8486775"/>
            <a:ext cx="1638300" cy="10287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9" name="line-68">
            <a:extLst xmlns:a="http://schemas.openxmlformats.org/drawingml/2006/main">
              <a:ext uri="{FF2B5EF4-FFF2-40B4-BE49-F238E27FC236}">
                <a16:creationId xmlns:a16="http://schemas.microsoft.com/office/drawing/2014/main" id="{CB07555F-25F7-467C-9287-42C1515A1259}"/>
              </a:ext>
            </a:extLst>
          </p:cNvPr>
          <p:cNvSpPr>
            <a:spLocks xmlns:a="http://schemas.openxmlformats.org/drawingml/2006/main" noGrp="1"/>
          </p:cNvSpPr>
          <p:nvPr/>
        </p:nvSpPr>
        <p:spPr>
          <a:xfrm xmlns:a="http://schemas.openxmlformats.org/drawingml/2006/main">
            <a:off x="523875" y="8639175"/>
            <a:ext cx="76200" cy="76200"/>
          </a:xfrm>
          <a:custGeom xmlns:a="http://schemas.openxmlformats.org/drawingml/2006/main">
            <a:rect l="0" t="0" r="0" b="0"/>
            <a:pathLst>
              <a:path w="76200" h="76200">
                <a:moveTo>
                  <a:pt x="0" y="0"/>
                </a:moveTo>
                <a:lnTo>
                  <a:pt x="76200" y="76200"/>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0" name="line-69">
            <a:extLst xmlns:a="http://schemas.openxmlformats.org/drawingml/2006/main">
              <a:ext uri="{FF2B5EF4-FFF2-40B4-BE49-F238E27FC236}">
                <a16:creationId xmlns:a16="http://schemas.microsoft.com/office/drawing/2014/main" id="{34F3DECE-B366-4430-829D-6898FB8FD08D}"/>
              </a:ext>
            </a:extLst>
          </p:cNvPr>
          <p:cNvSpPr>
            <a:spLocks xmlns:a="http://schemas.openxmlformats.org/drawingml/2006/main" noGrp="1"/>
          </p:cNvSpPr>
          <p:nvPr/>
        </p:nvSpPr>
        <p:spPr>
          <a:xfrm xmlns:a="http://schemas.openxmlformats.org/drawingml/2006/main">
            <a:off x="600075" y="8629650"/>
            <a:ext cx="66675" cy="85725"/>
          </a:xfrm>
          <a:custGeom xmlns:a="http://schemas.openxmlformats.org/drawingml/2006/main">
            <a:rect l="0" t="0" r="0" b="0"/>
            <a:pathLst>
              <a:path w="66675" h="85725">
                <a:moveTo>
                  <a:pt x="66675" y="0"/>
                </a:moveTo>
                <a:lnTo>
                  <a:pt x="0" y="85725"/>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1" name="line-70">
            <a:extLst xmlns:a="http://schemas.openxmlformats.org/drawingml/2006/main">
              <a:ext uri="{FF2B5EF4-FFF2-40B4-BE49-F238E27FC236}">
                <a16:creationId xmlns:a16="http://schemas.microsoft.com/office/drawing/2014/main" id="{63779287-4ED3-42B9-BDF5-1E682F3AF346}"/>
              </a:ext>
            </a:extLst>
          </p:cNvPr>
          <p:cNvSpPr>
            <a:spLocks xmlns:a="http://schemas.openxmlformats.org/drawingml/2006/main" noGrp="1"/>
          </p:cNvSpPr>
          <p:nvPr/>
        </p:nvSpPr>
        <p:spPr>
          <a:xfrm xmlns:a="http://schemas.openxmlformats.org/drawingml/2006/main">
            <a:off x="523875" y="8715375"/>
            <a:ext cx="76200" cy="85725"/>
          </a:xfrm>
          <a:custGeom xmlns:a="http://schemas.openxmlformats.org/drawingml/2006/main">
            <a:rect l="0" t="0" r="0" b="0"/>
            <a:pathLst>
              <a:path w="76200" h="85725">
                <a:moveTo>
                  <a:pt x="0" y="85725"/>
                </a:moveTo>
                <a:lnTo>
                  <a:pt x="76200" y="0"/>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2" name="line-71">
            <a:extLst xmlns:a="http://schemas.openxmlformats.org/drawingml/2006/main">
              <a:ext uri="{FF2B5EF4-FFF2-40B4-BE49-F238E27FC236}">
                <a16:creationId xmlns:a16="http://schemas.microsoft.com/office/drawing/2014/main" id="{4CB478BE-6AB3-4A57-8646-C8565808D503}"/>
              </a:ext>
            </a:extLst>
          </p:cNvPr>
          <p:cNvSpPr>
            <a:spLocks xmlns:a="http://schemas.openxmlformats.org/drawingml/2006/main" noGrp="1"/>
          </p:cNvSpPr>
          <p:nvPr/>
        </p:nvSpPr>
        <p:spPr>
          <a:xfrm xmlns:a="http://schemas.openxmlformats.org/drawingml/2006/main">
            <a:off x="600075" y="8715375"/>
            <a:ext cx="95250" cy="76200"/>
          </a:xfrm>
          <a:custGeom xmlns:a="http://schemas.openxmlformats.org/drawingml/2006/main">
            <a:rect l="0" t="0" r="0" b="0"/>
            <a:pathLst>
              <a:path w="95250" h="76200">
                <a:moveTo>
                  <a:pt x="95250" y="76200"/>
                </a:moveTo>
                <a:lnTo>
                  <a:pt x="0" y="0"/>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3" name="element-72">
            <a:extLst xmlns:a="http://schemas.openxmlformats.org/drawingml/2006/main">
              <a:ext uri="{FF2B5EF4-FFF2-40B4-BE49-F238E27FC236}">
                <a16:creationId xmlns:a16="http://schemas.microsoft.com/office/drawing/2014/main" id="{9EB796EB-B5D1-4CE8-8D74-670F88631290}"/>
              </a:ext>
            </a:extLst>
          </p:cNvPr>
          <p:cNvSpPr>
            <a:spLocks xmlns:a="http://schemas.openxmlformats.org/drawingml/2006/main" noGrp="1"/>
          </p:cNvSpPr>
          <p:nvPr/>
        </p:nvSpPr>
        <p:spPr>
          <a:xfrm xmlns:a="http://schemas.openxmlformats.org/drawingml/2006/main">
            <a:off x="495300" y="8610600"/>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4" name="element-73">
            <a:extLst xmlns:a="http://schemas.openxmlformats.org/drawingml/2006/main">
              <a:ext uri="{FF2B5EF4-FFF2-40B4-BE49-F238E27FC236}">
                <a16:creationId xmlns:a16="http://schemas.microsoft.com/office/drawing/2014/main" id="{6865278C-8355-4E6C-BB48-5243225C9839}"/>
              </a:ext>
            </a:extLst>
          </p:cNvPr>
          <p:cNvSpPr>
            <a:spLocks xmlns:a="http://schemas.openxmlformats.org/drawingml/2006/main" noGrp="1"/>
          </p:cNvSpPr>
          <p:nvPr/>
        </p:nvSpPr>
        <p:spPr>
          <a:xfrm xmlns:a="http://schemas.openxmlformats.org/drawingml/2006/main">
            <a:off x="638175" y="8601075"/>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5" name="element-74">
            <a:extLst xmlns:a="http://schemas.openxmlformats.org/drawingml/2006/main">
              <a:ext uri="{FF2B5EF4-FFF2-40B4-BE49-F238E27FC236}">
                <a16:creationId xmlns:a16="http://schemas.microsoft.com/office/drawing/2014/main" id="{A9A6265F-ED5A-4349-AC0D-05B0046738D6}"/>
              </a:ext>
            </a:extLst>
          </p:cNvPr>
          <p:cNvSpPr>
            <a:spLocks xmlns:a="http://schemas.openxmlformats.org/drawingml/2006/main" noGrp="1"/>
          </p:cNvSpPr>
          <p:nvPr/>
        </p:nvSpPr>
        <p:spPr>
          <a:xfrm xmlns:a="http://schemas.openxmlformats.org/drawingml/2006/main">
            <a:off x="571500" y="8686800"/>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6" name="element-75">
            <a:extLst xmlns:a="http://schemas.openxmlformats.org/drawingml/2006/main">
              <a:ext uri="{FF2B5EF4-FFF2-40B4-BE49-F238E27FC236}">
                <a16:creationId xmlns:a16="http://schemas.microsoft.com/office/drawing/2014/main" id="{6FF92A7C-EBCC-4DA2-9C71-9A138326B310}"/>
              </a:ext>
            </a:extLst>
          </p:cNvPr>
          <p:cNvSpPr>
            <a:spLocks xmlns:a="http://schemas.openxmlformats.org/drawingml/2006/main" noGrp="1"/>
          </p:cNvSpPr>
          <p:nvPr/>
        </p:nvSpPr>
        <p:spPr>
          <a:xfrm xmlns:a="http://schemas.openxmlformats.org/drawingml/2006/main">
            <a:off x="495300" y="8772525"/>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7" name="element-76">
            <a:extLst xmlns:a="http://schemas.openxmlformats.org/drawingml/2006/main">
              <a:ext uri="{FF2B5EF4-FFF2-40B4-BE49-F238E27FC236}">
                <a16:creationId xmlns:a16="http://schemas.microsoft.com/office/drawing/2014/main" id="{A7DF1BF6-E06A-40C3-8115-EBA4D2AB07D5}"/>
              </a:ext>
            </a:extLst>
          </p:cNvPr>
          <p:cNvSpPr>
            <a:spLocks xmlns:a="http://schemas.openxmlformats.org/drawingml/2006/main" noGrp="1"/>
          </p:cNvSpPr>
          <p:nvPr/>
        </p:nvSpPr>
        <p:spPr>
          <a:xfrm xmlns:a="http://schemas.openxmlformats.org/drawingml/2006/main">
            <a:off x="666750" y="8763000"/>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78" name="element-77">
            <a:extLst xmlns:a="http://schemas.openxmlformats.org/drawingml/2006/main">
              <a:ext uri="{FF2B5EF4-FFF2-40B4-BE49-F238E27FC236}">
                <a16:creationId xmlns:a16="http://schemas.microsoft.com/office/drawing/2014/main" id="{C88C49ED-4833-4BD1-8469-4D05242741F1}"/>
              </a:ext>
            </a:extLst>
          </p:cNvPr>
          <p:cNvSpPr>
            <a:spLocks xmlns:a="http://schemas.openxmlformats.org/drawingml/2006/main" noGrp="1"/>
          </p:cNvSpPr>
          <p:nvPr/>
        </p:nvSpPr>
        <p:spPr>
          <a:xfrm xmlns:a="http://schemas.openxmlformats.org/drawingml/2006/main">
            <a:off x="495300" y="8905875"/>
            <a:ext cx="1438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Unified risk picture</a:t>
            </a:r>
          </a:p>
        </p:txBody>
      </p:sp>
      <p:sp>
        <p:nvSpPr>
          <p:cNvPr id="79" name="element-78">
            <a:extLst xmlns:a="http://schemas.openxmlformats.org/drawingml/2006/main">
              <a:ext uri="{FF2B5EF4-FFF2-40B4-BE49-F238E27FC236}">
                <a16:creationId xmlns:a16="http://schemas.microsoft.com/office/drawing/2014/main" id="{1F1597C8-18BD-46B8-AED4-F8D9B8891FEA}"/>
              </a:ext>
            </a:extLst>
          </p:cNvPr>
          <p:cNvSpPr>
            <a:spLocks xmlns:a="http://schemas.openxmlformats.org/drawingml/2006/main" noGrp="1"/>
          </p:cNvSpPr>
          <p:nvPr/>
        </p:nvSpPr>
        <p:spPr>
          <a:xfrm xmlns:a="http://schemas.openxmlformats.org/drawingml/2006/main">
            <a:off x="495300" y="9239250"/>
            <a:ext cx="14668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Less manual assembly.</a:t>
            </a:r>
          </a:p>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Broader coverage.</a:t>
            </a:r>
          </a:p>
        </p:txBody>
      </p:sp>
      <p:sp>
        <p:nvSpPr>
          <p:cNvPr id="80" name="element-79">
            <a:extLst xmlns:a="http://schemas.openxmlformats.org/drawingml/2006/main">
              <a:ext uri="{FF2B5EF4-FFF2-40B4-BE49-F238E27FC236}">
                <a16:creationId xmlns:a16="http://schemas.microsoft.com/office/drawing/2014/main" id="{088BBC43-3C65-45C7-AB78-A9D69BD01225}"/>
              </a:ext>
            </a:extLst>
          </p:cNvPr>
          <p:cNvSpPr>
            <a:spLocks xmlns:a="http://schemas.openxmlformats.org/drawingml/2006/main" noGrp="1"/>
          </p:cNvSpPr>
          <p:nvPr/>
        </p:nvSpPr>
        <p:spPr>
          <a:xfrm xmlns:a="http://schemas.openxmlformats.org/drawingml/2006/main">
            <a:off x="2171700" y="8486775"/>
            <a:ext cx="1638300" cy="10287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1" name="icon-80">
            <a:extLst xmlns:a="http://schemas.openxmlformats.org/drawingml/2006/main">
              <a:ext uri="{FF2B5EF4-FFF2-40B4-BE49-F238E27FC236}">
                <a16:creationId xmlns:a16="http://schemas.microsoft.com/office/drawing/2014/main" id="{1BEA511D-DDF9-4F85-88E7-942AA2962488}"/>
              </a:ext>
            </a:extLst>
          </p:cNvPr>
          <p:cNvSpPr>
            <a:spLocks xmlns:a="http://schemas.openxmlformats.org/drawingml/2006/main" noGrp="1"/>
          </p:cNvSpPr>
          <p:nvPr/>
        </p:nvSpPr>
        <p:spPr>
          <a:xfrm xmlns:a="http://schemas.openxmlformats.org/drawingml/2006/main">
            <a:off x="2286000" y="8601075"/>
            <a:ext cx="228600" cy="228600"/>
          </a:xfrm>
          <a:custGeom xmlns:a="http://schemas.openxmlformats.org/drawingml/2006/main">
            <a:rect l="0" t="0" r="0" b="0"/>
            <a:pathLst>
              <a:path w="228600" h="228600">
                <a:moveTo>
                  <a:pt x="114300" y="9525"/>
                </a:moveTo>
                <a:lnTo>
                  <a:pt x="209550" y="47625"/>
                </a:lnTo>
                <a:lnTo>
                  <a:pt x="190500" y="152400"/>
                </a:lnTo>
                <a:lnTo>
                  <a:pt x="114300" y="219075"/>
                </a:lnTo>
                <a:lnTo>
                  <a:pt x="38100" y="152400"/>
                </a:lnTo>
                <a:lnTo>
                  <a:pt x="19050" y="47625"/>
                </a:lnTo>
                <a:close/>
              </a:path>
            </a:pathLst>
          </a:custGeom>
          <a:noFill xmlns:a="http://schemas.openxmlformats.org/drawingml/2006/main"/>
          <a:ln xmlns:a="http://schemas.openxmlformats.org/drawingml/2006/main" w="16193">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82" name="icon-81">
            <a:extLst xmlns:a="http://schemas.openxmlformats.org/drawingml/2006/main">
              <a:ext uri="{FF2B5EF4-FFF2-40B4-BE49-F238E27FC236}">
                <a16:creationId xmlns:a16="http://schemas.microsoft.com/office/drawing/2014/main" id="{3F2E3237-55BD-4ED1-92FC-2A447112378C}"/>
              </a:ext>
            </a:extLst>
          </p:cNvPr>
          <p:cNvSpPr>
            <a:spLocks xmlns:a="http://schemas.openxmlformats.org/drawingml/2006/main" noGrp="1"/>
          </p:cNvSpPr>
          <p:nvPr/>
        </p:nvSpPr>
        <p:spPr>
          <a:xfrm xmlns:a="http://schemas.openxmlformats.org/drawingml/2006/main">
            <a:off x="2286000" y="8601075"/>
            <a:ext cx="228600" cy="228600"/>
          </a:xfrm>
          <a:custGeom xmlns:a="http://schemas.openxmlformats.org/drawingml/2006/main">
            <a:rect l="0" t="0" r="0" b="0"/>
            <a:pathLst>
              <a:path w="228600" h="228600">
                <a:moveTo>
                  <a:pt x="66675" y="114300"/>
                </a:moveTo>
                <a:lnTo>
                  <a:pt x="104775" y="152400"/>
                </a:lnTo>
                <a:lnTo>
                  <a:pt x="171450" y="76200"/>
                </a:lnTo>
              </a:path>
            </a:pathLst>
          </a:custGeom>
          <a:noFill xmlns:a="http://schemas.openxmlformats.org/drawingml/2006/main"/>
          <a:ln xmlns:a="http://schemas.openxmlformats.org/drawingml/2006/main" w="16193">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83" name="element-82">
            <a:extLst xmlns:a="http://schemas.openxmlformats.org/drawingml/2006/main">
              <a:ext uri="{FF2B5EF4-FFF2-40B4-BE49-F238E27FC236}">
                <a16:creationId xmlns:a16="http://schemas.microsoft.com/office/drawing/2014/main" id="{32A615AC-EBB0-4BDD-B945-63B286C9B6E0}"/>
              </a:ext>
            </a:extLst>
          </p:cNvPr>
          <p:cNvSpPr>
            <a:spLocks xmlns:a="http://schemas.openxmlformats.org/drawingml/2006/main" noGrp="1"/>
          </p:cNvSpPr>
          <p:nvPr/>
        </p:nvSpPr>
        <p:spPr>
          <a:xfrm xmlns:a="http://schemas.openxmlformats.org/drawingml/2006/main">
            <a:off x="2286000" y="8905875"/>
            <a:ext cx="1438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Explainable by design</a:t>
            </a:r>
          </a:p>
        </p:txBody>
      </p:sp>
      <p:sp>
        <p:nvSpPr>
          <p:cNvPr id="84" name="element-83">
            <a:extLst xmlns:a="http://schemas.openxmlformats.org/drawingml/2006/main">
              <a:ext uri="{FF2B5EF4-FFF2-40B4-BE49-F238E27FC236}">
                <a16:creationId xmlns:a16="http://schemas.microsoft.com/office/drawing/2014/main" id="{3B43E8C3-D60A-4E8C-96B7-DEA9F90EA0FE}"/>
              </a:ext>
            </a:extLst>
          </p:cNvPr>
          <p:cNvSpPr>
            <a:spLocks xmlns:a="http://schemas.openxmlformats.org/drawingml/2006/main" noGrp="1"/>
          </p:cNvSpPr>
          <p:nvPr/>
        </p:nvSpPr>
        <p:spPr>
          <a:xfrm xmlns:a="http://schemas.openxmlformats.org/drawingml/2006/main">
            <a:off x="2286000" y="9239250"/>
            <a:ext cx="14668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Evidence, rules and rationale.</a:t>
            </a:r>
          </a:p>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Trust and a clear audit trail.</a:t>
            </a:r>
          </a:p>
        </p:txBody>
      </p:sp>
      <p:sp>
        <p:nvSpPr>
          <p:cNvPr id="85" name="element-84">
            <a:extLst xmlns:a="http://schemas.openxmlformats.org/drawingml/2006/main">
              <a:ext uri="{FF2B5EF4-FFF2-40B4-BE49-F238E27FC236}">
                <a16:creationId xmlns:a16="http://schemas.microsoft.com/office/drawing/2014/main" id="{4A248C77-6E11-4C5A-9911-577F94F850B2}"/>
              </a:ext>
            </a:extLst>
          </p:cNvPr>
          <p:cNvSpPr>
            <a:spLocks xmlns:a="http://schemas.openxmlformats.org/drawingml/2006/main" noGrp="1"/>
          </p:cNvSpPr>
          <p:nvPr/>
        </p:nvSpPr>
        <p:spPr>
          <a:xfrm xmlns:a="http://schemas.openxmlformats.org/drawingml/2006/main">
            <a:off x="3962400" y="8486775"/>
            <a:ext cx="1638300" cy="10287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6" name="element-85">
            <a:extLst xmlns:a="http://schemas.openxmlformats.org/drawingml/2006/main">
              <a:ext uri="{FF2B5EF4-FFF2-40B4-BE49-F238E27FC236}">
                <a16:creationId xmlns:a16="http://schemas.microsoft.com/office/drawing/2014/main" id="{531166C4-3B3B-4989-8001-BA1A8D270BC9}"/>
              </a:ext>
            </a:extLst>
          </p:cNvPr>
          <p:cNvSpPr>
            <a:spLocks xmlns:a="http://schemas.openxmlformats.org/drawingml/2006/main" noGrp="1"/>
          </p:cNvSpPr>
          <p:nvPr/>
        </p:nvSpPr>
        <p:spPr>
          <a:xfrm xmlns:a="http://schemas.openxmlformats.org/drawingml/2006/main">
            <a:off x="4076700" y="8601075"/>
            <a:ext cx="228600" cy="228600"/>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87" name="element-86">
            <a:extLst xmlns:a="http://schemas.openxmlformats.org/drawingml/2006/main">
              <a:ext uri="{FF2B5EF4-FFF2-40B4-BE49-F238E27FC236}">
                <a16:creationId xmlns:a16="http://schemas.microsoft.com/office/drawing/2014/main" id="{A2D5CD10-561B-4F3B-95AE-15D9E3499B38}"/>
              </a:ext>
            </a:extLst>
          </p:cNvPr>
          <p:cNvSpPr>
            <a:spLocks xmlns:a="http://schemas.openxmlformats.org/drawingml/2006/main" noGrp="1"/>
          </p:cNvSpPr>
          <p:nvPr/>
        </p:nvSpPr>
        <p:spPr>
          <a:xfrm xmlns:a="http://schemas.openxmlformats.org/drawingml/2006/main">
            <a:off x="4124325" y="8648700"/>
            <a:ext cx="133350" cy="133350"/>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88" name="element-87">
            <a:extLst xmlns:a="http://schemas.openxmlformats.org/drawingml/2006/main">
              <a:ext uri="{FF2B5EF4-FFF2-40B4-BE49-F238E27FC236}">
                <a16:creationId xmlns:a16="http://schemas.microsoft.com/office/drawing/2014/main" id="{F3368290-E1B3-4E16-A1F1-5DF5F5A7ABE3}"/>
              </a:ext>
            </a:extLst>
          </p:cNvPr>
          <p:cNvSpPr>
            <a:spLocks xmlns:a="http://schemas.openxmlformats.org/drawingml/2006/main" noGrp="1"/>
          </p:cNvSpPr>
          <p:nvPr/>
        </p:nvSpPr>
        <p:spPr>
          <a:xfrm xmlns:a="http://schemas.openxmlformats.org/drawingml/2006/main">
            <a:off x="4171950" y="8696325"/>
            <a:ext cx="38100" cy="38100"/>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89" name="element-88">
            <a:extLst xmlns:a="http://schemas.openxmlformats.org/drawingml/2006/main">
              <a:ext uri="{FF2B5EF4-FFF2-40B4-BE49-F238E27FC236}">
                <a16:creationId xmlns:a16="http://schemas.microsoft.com/office/drawing/2014/main" id="{F1E8F1C8-2F16-4D21-817B-24C47492A7E5}"/>
              </a:ext>
            </a:extLst>
          </p:cNvPr>
          <p:cNvSpPr>
            <a:spLocks xmlns:a="http://schemas.openxmlformats.org/drawingml/2006/main" noGrp="1"/>
          </p:cNvSpPr>
          <p:nvPr/>
        </p:nvSpPr>
        <p:spPr>
          <a:xfrm xmlns:a="http://schemas.openxmlformats.org/drawingml/2006/main">
            <a:off x="4076700" y="8905875"/>
            <a:ext cx="1438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Mission-tuned</a:t>
            </a:r>
          </a:p>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intelligence</a:t>
            </a:r>
          </a:p>
        </p:txBody>
      </p:sp>
      <p:sp>
        <p:nvSpPr>
          <p:cNvPr id="90" name="element-89">
            <a:extLst xmlns:a="http://schemas.openxmlformats.org/drawingml/2006/main">
              <a:ext uri="{FF2B5EF4-FFF2-40B4-BE49-F238E27FC236}">
                <a16:creationId xmlns:a16="http://schemas.microsoft.com/office/drawing/2014/main" id="{D10B8FC4-E675-40C2-AE2A-BBAADD846813}"/>
              </a:ext>
            </a:extLst>
          </p:cNvPr>
          <p:cNvSpPr>
            <a:spLocks xmlns:a="http://schemas.openxmlformats.org/drawingml/2006/main" noGrp="1"/>
          </p:cNvSpPr>
          <p:nvPr/>
        </p:nvSpPr>
        <p:spPr>
          <a:xfrm xmlns:a="http://schemas.openxmlformats.org/drawingml/2006/main">
            <a:off x="4076700" y="9239250"/>
            <a:ext cx="14668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Agency policy and feedback.</a:t>
            </a:r>
          </a:p>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Transparent human oversight.</a:t>
            </a:r>
          </a:p>
        </p:txBody>
      </p:sp>
      <p:sp>
        <p:nvSpPr>
          <p:cNvPr id="91" name="element-90">
            <a:extLst xmlns:a="http://schemas.openxmlformats.org/drawingml/2006/main">
              <a:ext uri="{FF2B5EF4-FFF2-40B4-BE49-F238E27FC236}">
                <a16:creationId xmlns:a16="http://schemas.microsoft.com/office/drawing/2014/main" id="{AE438121-6DAA-477E-B783-E67FCAD9C50F}"/>
              </a:ext>
            </a:extLst>
          </p:cNvPr>
          <p:cNvSpPr>
            <a:spLocks xmlns:a="http://schemas.openxmlformats.org/drawingml/2006/main" noGrp="1"/>
          </p:cNvSpPr>
          <p:nvPr/>
        </p:nvSpPr>
        <p:spPr>
          <a:xfrm xmlns:a="http://schemas.openxmlformats.org/drawingml/2006/main">
            <a:off x="5753100" y="8486775"/>
            <a:ext cx="1638300" cy="10287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2" name="icon-91">
            <a:extLst xmlns:a="http://schemas.openxmlformats.org/drawingml/2006/main">
              <a:ext uri="{FF2B5EF4-FFF2-40B4-BE49-F238E27FC236}">
                <a16:creationId xmlns:a16="http://schemas.microsoft.com/office/drawing/2014/main" id="{36AE6BDB-70F3-4C40-964B-A917EDB7FC33}"/>
              </a:ext>
            </a:extLst>
          </p:cNvPr>
          <p:cNvSpPr>
            <a:spLocks xmlns:a="http://schemas.openxmlformats.org/drawingml/2006/main" noGrp="1"/>
          </p:cNvSpPr>
          <p:nvPr/>
        </p:nvSpPr>
        <p:spPr>
          <a:xfrm xmlns:a="http://schemas.openxmlformats.org/drawingml/2006/main">
            <a:off x="5867400" y="8601075"/>
            <a:ext cx="228600" cy="228600"/>
          </a:xfrm>
          <a:custGeom xmlns:a="http://schemas.openxmlformats.org/drawingml/2006/main">
            <a:rect l="0" t="0" r="0" b="0"/>
            <a:pathLst>
              <a:path w="228600" h="228600">
                <a:moveTo>
                  <a:pt x="19050" y="38100"/>
                </a:moveTo>
                <a:lnTo>
                  <a:pt x="171450" y="38100"/>
                </a:lnTo>
                <a:lnTo>
                  <a:pt x="171450" y="190500"/>
                </a:lnTo>
                <a:lnTo>
                  <a:pt x="19050" y="190500"/>
                </a:lnTo>
                <a:close/>
              </a:path>
            </a:pathLst>
          </a:custGeom>
          <a:noFill xmlns:a="http://schemas.openxmlformats.org/drawingml/2006/main"/>
          <a:ln xmlns:a="http://schemas.openxmlformats.org/drawingml/2006/main" w="16193">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93" name="icon-92">
            <a:extLst xmlns:a="http://schemas.openxmlformats.org/drawingml/2006/main">
              <a:ext uri="{FF2B5EF4-FFF2-40B4-BE49-F238E27FC236}">
                <a16:creationId xmlns:a16="http://schemas.microsoft.com/office/drawing/2014/main" id="{096D5174-249A-49CB-A1F3-AAD6DD37D282}"/>
              </a:ext>
            </a:extLst>
          </p:cNvPr>
          <p:cNvSpPr>
            <a:spLocks xmlns:a="http://schemas.openxmlformats.org/drawingml/2006/main" noGrp="1"/>
          </p:cNvSpPr>
          <p:nvPr/>
        </p:nvSpPr>
        <p:spPr>
          <a:xfrm xmlns:a="http://schemas.openxmlformats.org/drawingml/2006/main">
            <a:off x="5867400" y="8601075"/>
            <a:ext cx="228600" cy="228600"/>
          </a:xfrm>
          <a:custGeom xmlns:a="http://schemas.openxmlformats.org/drawingml/2006/main">
            <a:rect l="0" t="0" r="0" b="0"/>
            <a:pathLst>
              <a:path w="228600" h="228600">
                <a:moveTo>
                  <a:pt x="85725" y="114300"/>
                </a:moveTo>
                <a:lnTo>
                  <a:pt x="219075" y="114300"/>
                </a:lnTo>
                <a:lnTo>
                  <a:pt x="171450" y="66675"/>
                </a:lnTo>
                <a:lnTo>
                  <a:pt x="219075" y="114300"/>
                </a:lnTo>
                <a:lnTo>
                  <a:pt x="171450" y="161925"/>
                </a:lnTo>
              </a:path>
            </a:pathLst>
          </a:custGeom>
          <a:noFill xmlns:a="http://schemas.openxmlformats.org/drawingml/2006/main"/>
          <a:ln xmlns:a="http://schemas.openxmlformats.org/drawingml/2006/main" w="16193">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94" name="element-93">
            <a:extLst xmlns:a="http://schemas.openxmlformats.org/drawingml/2006/main">
              <a:ext uri="{FF2B5EF4-FFF2-40B4-BE49-F238E27FC236}">
                <a16:creationId xmlns:a16="http://schemas.microsoft.com/office/drawing/2014/main" id="{2AF10A23-2137-4D2D-ADCC-2573123D6543}"/>
              </a:ext>
            </a:extLst>
          </p:cNvPr>
          <p:cNvSpPr>
            <a:spLocks xmlns:a="http://schemas.openxmlformats.org/drawingml/2006/main" noGrp="1"/>
          </p:cNvSpPr>
          <p:nvPr/>
        </p:nvSpPr>
        <p:spPr>
          <a:xfrm xmlns:a="http://schemas.openxmlformats.org/drawingml/2006/main">
            <a:off x="5867400" y="8905875"/>
            <a:ext cx="14382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Intelligence to action</a:t>
            </a:r>
          </a:p>
        </p:txBody>
      </p:sp>
      <p:sp>
        <p:nvSpPr>
          <p:cNvPr id="95" name="element-94">
            <a:extLst xmlns:a="http://schemas.openxmlformats.org/drawingml/2006/main">
              <a:ext uri="{FF2B5EF4-FFF2-40B4-BE49-F238E27FC236}">
                <a16:creationId xmlns:a16="http://schemas.microsoft.com/office/drawing/2014/main" id="{073E1758-DDFC-4EA7-A1D8-BEE4A0BAD0FF}"/>
              </a:ext>
            </a:extLst>
          </p:cNvPr>
          <p:cNvSpPr>
            <a:spLocks xmlns:a="http://schemas.openxmlformats.org/drawingml/2006/main" noGrp="1"/>
          </p:cNvSpPr>
          <p:nvPr/>
        </p:nvSpPr>
        <p:spPr>
          <a:xfrm xmlns:a="http://schemas.openxmlformats.org/drawingml/2006/main">
            <a:off x="5867400" y="9239250"/>
            <a:ext cx="14668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Faster triage across workflows.</a:t>
            </a:r>
          </a:p>
          <a:p xmlns:a="http://schemas.openxmlformats.org/drawingml/2006/main">
            <a:pPr>
              <a:buNone/>
              <a:defRPr sz="788" b="0">
                <a:solidFill>
                  <a:srgbClr val="536774"/>
                </a:solidFill>
                <a:latin typeface="Arial"/>
                <a:ea typeface="Arial"/>
                <a:cs typeface="Arial"/>
              </a:defRPr>
            </a:pPr>
            <a:r>
              <a:rPr sz="788" b="0">
                <a:solidFill>
                  <a:srgbClr val="536774"/>
                </a:solidFill>
                <a:latin typeface="Arial"/>
                <a:ea typeface="Arial"/>
                <a:cs typeface="Arial"/>
              </a:rPr>
              <a:t>Coordinated response.</a:t>
            </a:r>
          </a:p>
        </p:txBody>
      </p:sp>
      <p:sp>
        <p:nvSpPr>
          <p:cNvPr id="96" name="line-95">
            <a:extLst xmlns:a="http://schemas.openxmlformats.org/drawingml/2006/main">
              <a:ext uri="{FF2B5EF4-FFF2-40B4-BE49-F238E27FC236}">
                <a16:creationId xmlns:a16="http://schemas.microsoft.com/office/drawing/2014/main" id="{D86AC38A-B2BA-4919-B887-6810872FFB47}"/>
              </a:ext>
            </a:extLst>
          </p:cNvPr>
          <p:cNvSpPr>
            <a:spLocks xmlns:a="http://schemas.openxmlformats.org/drawingml/2006/main" noGrp="1"/>
          </p:cNvSpPr>
          <p:nvPr/>
        </p:nvSpPr>
        <p:spPr>
          <a:xfrm xmlns:a="http://schemas.openxmlformats.org/drawingml/2006/main">
            <a:off x="381000" y="9610725"/>
            <a:ext cx="7010400" cy="9525"/>
          </a:xfrm>
          <a:custGeom xmlns:a="http://schemas.openxmlformats.org/drawingml/2006/main">
            <a:rect l="0" t="0" r="0" b="0"/>
            <a:pathLst>
              <a:path w="7010400" h="9525">
                <a:moveTo>
                  <a:pt x="0" y="0"/>
                </a:moveTo>
                <a:lnTo>
                  <a:pt x="7010400" y="0"/>
                </a:lnTo>
              </a:path>
            </a:pathLst>
          </a:custGeom>
          <a:noFill xmlns:a="http://schemas.openxmlformats.org/drawingml/2006/main"/>
          <a:ln xmlns:a="http://schemas.openxmlformats.org/drawingml/2006/main" w="9525">
            <a:solidFill>
              <a:srgbClr val="D4E2E6"/>
            </a:solidFill>
          </a:ln>
        </p:spPr>
        <p:txBody>
          <a:bodyPr xmlns:a="http://schemas.openxmlformats.org/drawingml/2006/main"/>
          <a:lstStyle xmlns:a="http://schemas.openxmlformats.org/drawingml/2006/main"/>
          <a:p xmlns:a="http://schemas.openxmlformats.org/drawingml/2006/main">
            <a:endParaRPr/>
          </a:p>
        </p:txBody>
      </p:sp>
      <p:sp>
        <p:nvSpPr>
          <p:cNvPr id="97" name="element-96">
            <a:extLst xmlns:a="http://schemas.openxmlformats.org/drawingml/2006/main">
              <a:ext uri="{FF2B5EF4-FFF2-40B4-BE49-F238E27FC236}">
                <a16:creationId xmlns:a16="http://schemas.microsoft.com/office/drawing/2014/main" id="{581FBD48-AF57-4EF1-ACBB-06596EE9CAFF}"/>
              </a:ext>
            </a:extLst>
          </p:cNvPr>
          <p:cNvSpPr>
            <a:spLocks xmlns:a="http://schemas.openxmlformats.org/drawingml/2006/main" noGrp="1"/>
          </p:cNvSpPr>
          <p:nvPr/>
        </p:nvSpPr>
        <p:spPr>
          <a:xfrm xmlns:a="http://schemas.openxmlformats.org/drawingml/2006/main">
            <a:off x="381000" y="97536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0">
                <a:solidFill>
                  <a:srgbClr val="536774"/>
                </a:solidFill>
                <a:latin typeface="Arial"/>
                <a:ea typeface="Arial"/>
                <a:cs typeface="Arial"/>
              </a:defRPr>
            </a:pPr>
            <a:r>
              <a:rPr sz="750" b="0">
                <a:solidFill>
                  <a:srgbClr val="536774"/>
                </a:solidFill>
                <a:latin typeface="Arial"/>
                <a:ea typeface="Arial"/>
                <a:cs typeface="Arial"/>
              </a:rPr>
              <a:t>© 2026 Three Shores AI</a:t>
            </a:r>
          </a:p>
        </p:txBody>
      </p:sp>
      <p:sp>
        <p:nvSpPr>
          <p:cNvPr id="98" name="element-97">
            <a:extLst xmlns:a="http://schemas.openxmlformats.org/drawingml/2006/main">
              <a:ext uri="{FF2B5EF4-FFF2-40B4-BE49-F238E27FC236}">
                <a16:creationId xmlns:a16="http://schemas.microsoft.com/office/drawing/2014/main" id="{6F3FC2E2-1A52-4A2F-9CE9-8DC777D58FD1}"/>
              </a:ext>
            </a:extLst>
          </p:cNvPr>
          <p:cNvSpPr>
            <a:spLocks xmlns:a="http://schemas.openxmlformats.org/drawingml/2006/main" noGrp="1"/>
          </p:cNvSpPr>
          <p:nvPr/>
        </p:nvSpPr>
        <p:spPr>
          <a:xfrm xmlns:a="http://schemas.openxmlformats.org/drawingml/2006/main">
            <a:off x="3333750" y="9753600"/>
            <a:ext cx="15240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1">
                <a:solidFill>
                  <a:srgbClr val="087F88"/>
                </a:solidFill>
                <a:latin typeface="Arial"/>
                <a:ea typeface="Arial"/>
                <a:cs typeface="Arial"/>
              </a:defRPr>
            </a:pPr>
            <a:r>
              <a:rPr sz="750" b="1">
                <a:solidFill>
                  <a:srgbClr val="087F88"/>
                </a:solidFill>
                <a:latin typeface="Arial"/>
                <a:ea typeface="Arial"/>
                <a:cs typeface="Arial"/>
              </a:rPr>
              <a:t>Three Shores AI</a:t>
            </a:r>
          </a:p>
        </p:txBody>
      </p:sp>
      <p:sp>
        <p:nvSpPr>
          <p:cNvPr id="99" name="element-98">
            <a:extLst xmlns:a="http://schemas.openxmlformats.org/drawingml/2006/main">
              <a:ext uri="{FF2B5EF4-FFF2-40B4-BE49-F238E27FC236}">
                <a16:creationId xmlns:a16="http://schemas.microsoft.com/office/drawing/2014/main" id="{46C9B482-3D12-4A8E-BB20-DA7C98626E29}"/>
              </a:ext>
            </a:extLst>
          </p:cNvPr>
          <p:cNvSpPr>
            <a:spLocks xmlns:a="http://schemas.openxmlformats.org/drawingml/2006/main" noGrp="1"/>
          </p:cNvSpPr>
          <p:nvPr/>
        </p:nvSpPr>
        <p:spPr>
          <a:xfrm xmlns:a="http://schemas.openxmlformats.org/drawingml/2006/main">
            <a:off x="6705600" y="9753600"/>
            <a:ext cx="6858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0">
                <a:solidFill>
                  <a:srgbClr val="536774"/>
                </a:solidFill>
                <a:latin typeface="Arial"/>
                <a:ea typeface="Arial"/>
                <a:cs typeface="Arial"/>
              </a:defRPr>
            </a:pPr>
            <a:r>
              <a:rPr sz="750" b="0">
                <a:solidFill>
                  <a:srgbClr val="536774"/>
                </a:solidFill>
                <a:latin typeface="Arial"/>
                <a:ea typeface="Arial"/>
                <a:cs typeface="Arial"/>
              </a:rPr>
              <a:t>TRIP  /  01</a:t>
            </a:r>
          </a:p>
        </p:txBody>
      </p:sp>
      <p:sp>
        <p:nvSpPr>
          <p:cNvPr id="102" name="">
            <a:extLst xmlns:a="http://schemas.openxmlformats.org/drawingml/2006/main">
              <a:ext uri="{FF2B5EF4-FFF2-40B4-BE49-F238E27FC236}">
                <a16:creationId xmlns:a16="http://schemas.microsoft.com/office/drawing/2014/main" id="{36122D0D-EE69-479B-BD19-AEA8131CCDD8}"/>
              </a:ext>
            </a:extLst>
          </p:cNvPr>
          <p:cNvSpPr>
            <a:spLocks xmlns:a="http://schemas.openxmlformats.org/drawingml/2006/main" noGrp="1"/>
          </p:cNvSpPr>
          <p:nvPr/>
        </p:nvSpPr>
        <p:spPr>
          <a:xfrm xmlns:a="http://schemas.openxmlformats.org/drawingml/2006/main">
            <a:off x="381000" y="228600"/>
            <a:ext cx="2476500" cy="40005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a:pPr>
              <a:defRPr sz="1650" b="1">
                <a:solidFill>
                  <a:srgbClr val="102A43"/>
                </a:solidFill>
                <a:latin typeface="Arial"/>
                <a:ea typeface="Arial"/>
                <a:cs typeface="Arial"/>
              </a:defRPr>
            </a:pPr>
            <a:r>
              <a:rPr sz="1650" b="1">
                <a:solidFill>
                  <a:srgbClr val="102A43"/>
                </a:solidFill>
                <a:latin typeface="Arial"/>
                <a:ea typeface="Arial"/>
                <a:cs typeface="Arial"/>
              </a:rPr>
              <a:t>THREE SHORES AI</a:t>
            </a:r>
          </a:p>
        </p:txBody>
      </p:sp>
    </p:spTree>
    <p:extLst>
      <p:ext uri="{BB962C8B-B14F-4D97-AF65-F5344CB8AC3E}">
        <p14:creationId xmlns:p14="http://schemas.microsoft.com/office/powerpoint/2010/main" val="149563341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9" name="element-99">
            <a:extLst xmlns:a="http://schemas.openxmlformats.org/drawingml/2006/main">
              <a:ext uri="{FF2B5EF4-FFF2-40B4-BE49-F238E27FC236}">
                <a16:creationId xmlns:a16="http://schemas.microsoft.com/office/drawing/2014/main" id="{3DA0D42F-3CBC-4184-95C5-EAB0D66754A6}"/>
              </a:ext>
            </a:extLst>
          </p:cNvPr>
          <p:cNvSpPr>
            <a:spLocks xmlns:a="http://schemas.openxmlformats.org/drawingml/2006/main" noGrp="1"/>
          </p:cNvSpPr>
          <p:nvPr/>
        </p:nvSpPr>
        <p:spPr>
          <a:xfrm xmlns:a="http://schemas.openxmlformats.org/drawingml/2006/main">
            <a:off x="0" y="0"/>
            <a:ext cx="7772400" cy="66675"/>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 name="element-100">
            <a:extLst xmlns:a="http://schemas.openxmlformats.org/drawingml/2006/main">
              <a:ext uri="{FF2B5EF4-FFF2-40B4-BE49-F238E27FC236}">
                <a16:creationId xmlns:a16="http://schemas.microsoft.com/office/drawing/2014/main" id="{FEDE8860-DC21-4CCC-BFE5-8EB14F773549}"/>
              </a:ext>
            </a:extLst>
          </p:cNvPr>
          <p:cNvSpPr>
            <a:spLocks xmlns:a="http://schemas.openxmlformats.org/drawingml/2006/main" noGrp="1"/>
          </p:cNvSpPr>
          <p:nvPr/>
        </p:nvSpPr>
        <p:spPr>
          <a:xfrm xmlns:a="http://schemas.openxmlformats.org/drawingml/2006/main">
            <a:off x="3200400" y="333375"/>
            <a:ext cx="419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536774"/>
                </a:solidFill>
                <a:latin typeface="Arial"/>
                <a:ea typeface="Arial"/>
                <a:cs typeface="Arial"/>
              </a:defRPr>
            </a:pPr>
            <a:r>
              <a:rPr sz="900" b="1">
                <a:solidFill>
                  <a:srgbClr val="536774"/>
                </a:solidFill>
                <a:latin typeface="Arial"/>
                <a:ea typeface="Arial"/>
                <a:cs typeface="Arial"/>
              </a:rPr>
              <a:t>TRADE RISK INTELLIGENCE PLATFORM</a:t>
            </a:r>
          </a:p>
        </p:txBody>
      </p:sp>
      <p:sp>
        <p:nvSpPr>
          <p:cNvPr id="4" name="element-101">
            <a:extLst xmlns:a="http://schemas.openxmlformats.org/drawingml/2006/main">
              <a:ext uri="{FF2B5EF4-FFF2-40B4-BE49-F238E27FC236}">
                <a16:creationId xmlns:a16="http://schemas.microsoft.com/office/drawing/2014/main" id="{641A09F0-9A43-4B3F-A0C7-5A29C31F2D10}"/>
              </a:ext>
            </a:extLst>
          </p:cNvPr>
          <p:cNvSpPr>
            <a:spLocks xmlns:a="http://schemas.openxmlformats.org/drawingml/2006/main" noGrp="1"/>
          </p:cNvSpPr>
          <p:nvPr/>
        </p:nvSpPr>
        <p:spPr>
          <a:xfrm xmlns:a="http://schemas.openxmlformats.org/drawingml/2006/main">
            <a:off x="381000" y="838200"/>
            <a:ext cx="5715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1">
                <a:solidFill>
                  <a:srgbClr val="087F88"/>
                </a:solidFill>
                <a:latin typeface="Arial"/>
                <a:ea typeface="Arial"/>
                <a:cs typeface="Arial"/>
              </a:defRPr>
            </a:pPr>
            <a:r>
              <a:rPr sz="825" b="1">
                <a:solidFill>
                  <a:srgbClr val="087F88"/>
                </a:solidFill>
                <a:latin typeface="Arial"/>
                <a:ea typeface="Arial"/>
                <a:cs typeface="Arial"/>
              </a:rPr>
              <a:t>CAPABILITIES</a:t>
            </a:r>
          </a:p>
        </p:txBody>
      </p:sp>
      <p:sp>
        <p:nvSpPr>
          <p:cNvPr id="5" name="element-102">
            <a:extLst xmlns:a="http://schemas.openxmlformats.org/drawingml/2006/main">
              <a:ext uri="{FF2B5EF4-FFF2-40B4-BE49-F238E27FC236}">
                <a16:creationId xmlns:a16="http://schemas.microsoft.com/office/drawing/2014/main" id="{B948394E-B850-4E82-AA21-F48690BB7717}"/>
              </a:ext>
            </a:extLst>
          </p:cNvPr>
          <p:cNvSpPr>
            <a:spLocks xmlns:a="http://schemas.openxmlformats.org/drawingml/2006/main" noGrp="1"/>
          </p:cNvSpPr>
          <p:nvPr/>
        </p:nvSpPr>
        <p:spPr>
          <a:xfrm xmlns:a="http://schemas.openxmlformats.org/drawingml/2006/main">
            <a:off x="381000" y="1171575"/>
            <a:ext cx="701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2700" b="1">
                <a:solidFill>
                  <a:srgbClr val="102B42"/>
                </a:solidFill>
                <a:latin typeface="Arial"/>
                <a:ea typeface="Arial"/>
                <a:cs typeface="Arial"/>
              </a:defRPr>
            </a:pPr>
            <a:r>
              <a:rPr sz="2700" b="1">
                <a:solidFill>
                  <a:srgbClr val="102B42"/>
                </a:solidFill>
                <a:latin typeface="Arial"/>
                <a:ea typeface="Arial"/>
                <a:cs typeface="Arial"/>
              </a:rPr>
              <a:t>One platform.</a:t>
            </a:r>
          </a:p>
          <a:p xmlns:a="http://schemas.openxmlformats.org/drawingml/2006/main">
            <a:pPr>
              <a:buNone/>
              <a:defRPr sz="2700" b="1">
                <a:solidFill>
                  <a:srgbClr val="102B42"/>
                </a:solidFill>
                <a:latin typeface="Arial"/>
                <a:ea typeface="Arial"/>
                <a:cs typeface="Arial"/>
              </a:defRPr>
            </a:pPr>
            <a:r>
              <a:rPr sz="2700" b="1">
                <a:solidFill>
                  <a:srgbClr val="102B42"/>
                </a:solidFill>
                <a:latin typeface="Arial"/>
                <a:ea typeface="Arial"/>
                <a:cs typeface="Arial"/>
              </a:rPr>
              <a:t>Four integrated capabilities.</a:t>
            </a:r>
          </a:p>
        </p:txBody>
      </p:sp>
      <p:sp>
        <p:nvSpPr>
          <p:cNvPr id="6" name="element-103">
            <a:extLst xmlns:a="http://schemas.openxmlformats.org/drawingml/2006/main">
              <a:ext uri="{FF2B5EF4-FFF2-40B4-BE49-F238E27FC236}">
                <a16:creationId xmlns:a16="http://schemas.microsoft.com/office/drawing/2014/main" id="{022503D3-BCB6-4DDB-BA6B-559B449A75F3}"/>
              </a:ext>
            </a:extLst>
          </p:cNvPr>
          <p:cNvSpPr>
            <a:spLocks xmlns:a="http://schemas.openxmlformats.org/drawingml/2006/main" noGrp="1"/>
          </p:cNvSpPr>
          <p:nvPr/>
        </p:nvSpPr>
        <p:spPr>
          <a:xfrm xmlns:a="http://schemas.openxmlformats.org/drawingml/2006/main">
            <a:off x="381000" y="2095500"/>
            <a:ext cx="7010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200" b="0">
                <a:solidFill>
                  <a:srgbClr val="536774"/>
                </a:solidFill>
                <a:latin typeface="Arial"/>
                <a:ea typeface="Arial"/>
                <a:cs typeface="Arial"/>
              </a:defRPr>
            </a:pPr>
            <a:r>
              <a:rPr sz="1200" b="0">
                <a:solidFill>
                  <a:srgbClr val="536774"/>
                </a:solidFill>
                <a:latin typeface="Arial"/>
                <a:ea typeface="Arial"/>
                <a:cs typeface="Arial"/>
              </a:rPr>
              <a:t>Data engineering, AI and analytics, configurable policy logic and case</a:t>
            </a:r>
          </a:p>
          <a:p xmlns:a="http://schemas.openxmlformats.org/drawingml/2006/main">
            <a:pPr>
              <a:buNone/>
              <a:defRPr sz="1200" b="0">
                <a:solidFill>
                  <a:srgbClr val="536774"/>
                </a:solidFill>
                <a:latin typeface="Arial"/>
                <a:ea typeface="Arial"/>
                <a:cs typeface="Arial"/>
              </a:defRPr>
            </a:pPr>
            <a:r>
              <a:rPr sz="1200" b="0">
                <a:solidFill>
                  <a:srgbClr val="536774"/>
                </a:solidFill>
                <a:latin typeface="Arial"/>
                <a:ea typeface="Arial"/>
                <a:cs typeface="Arial"/>
              </a:rPr>
              <a:t>workflow in one mission-ready platform.</a:t>
            </a:r>
          </a:p>
        </p:txBody>
      </p:sp>
      <p:sp>
        <p:nvSpPr>
          <p:cNvPr id="7" name="element-104">
            <a:extLst xmlns:a="http://schemas.openxmlformats.org/drawingml/2006/main">
              <a:ext uri="{FF2B5EF4-FFF2-40B4-BE49-F238E27FC236}">
                <a16:creationId xmlns:a16="http://schemas.microsoft.com/office/drawing/2014/main" id="{15069188-52D8-4AE9-A694-C59462E668F3}"/>
              </a:ext>
            </a:extLst>
          </p:cNvPr>
          <p:cNvSpPr>
            <a:spLocks xmlns:a="http://schemas.openxmlformats.org/drawingml/2006/main" noGrp="1"/>
          </p:cNvSpPr>
          <p:nvPr/>
        </p:nvSpPr>
        <p:spPr>
          <a:xfrm xmlns:a="http://schemas.openxmlformats.org/drawingml/2006/main">
            <a:off x="381000" y="2743200"/>
            <a:ext cx="3409950" cy="16383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element-105">
            <a:extLst xmlns:a="http://schemas.openxmlformats.org/drawingml/2006/main">
              <a:ext uri="{FF2B5EF4-FFF2-40B4-BE49-F238E27FC236}">
                <a16:creationId xmlns:a16="http://schemas.microsoft.com/office/drawing/2014/main" id="{3BCA1CA6-FEF7-4490-B11D-90EC295C946D}"/>
              </a:ext>
            </a:extLst>
          </p:cNvPr>
          <p:cNvSpPr>
            <a:spLocks xmlns:a="http://schemas.openxmlformats.org/drawingml/2006/main" noGrp="1"/>
          </p:cNvSpPr>
          <p:nvPr/>
        </p:nvSpPr>
        <p:spPr>
          <a:xfrm xmlns:a="http://schemas.openxmlformats.org/drawingml/2006/main">
            <a:off x="381000" y="2743200"/>
            <a:ext cx="38100" cy="1638300"/>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element-106">
            <a:extLst xmlns:a="http://schemas.openxmlformats.org/drawingml/2006/main">
              <a:ext uri="{FF2B5EF4-FFF2-40B4-BE49-F238E27FC236}">
                <a16:creationId xmlns:a16="http://schemas.microsoft.com/office/drawing/2014/main" id="{53A86B60-AB45-47A7-93C6-9847157F5A19}"/>
              </a:ext>
            </a:extLst>
          </p:cNvPr>
          <p:cNvSpPr>
            <a:spLocks xmlns:a="http://schemas.openxmlformats.org/drawingml/2006/main" noGrp="1"/>
          </p:cNvSpPr>
          <p:nvPr/>
        </p:nvSpPr>
        <p:spPr>
          <a:xfrm xmlns:a="http://schemas.openxmlformats.org/drawingml/2006/main">
            <a:off x="571500" y="2933700"/>
            <a:ext cx="295275" cy="295275"/>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10" name="element-107">
            <a:extLst xmlns:a="http://schemas.openxmlformats.org/drawingml/2006/main">
              <a:ext uri="{FF2B5EF4-FFF2-40B4-BE49-F238E27FC236}">
                <a16:creationId xmlns:a16="http://schemas.microsoft.com/office/drawing/2014/main" id="{68BE77FD-EAA0-406A-900B-EF314E12DAFB}"/>
              </a:ext>
            </a:extLst>
          </p:cNvPr>
          <p:cNvSpPr>
            <a:spLocks xmlns:a="http://schemas.openxmlformats.org/drawingml/2006/main" noGrp="1"/>
          </p:cNvSpPr>
          <p:nvPr/>
        </p:nvSpPr>
        <p:spPr>
          <a:xfrm xmlns:a="http://schemas.openxmlformats.org/drawingml/2006/main">
            <a:off x="633016" y="2995216"/>
            <a:ext cx="172244" cy="172244"/>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11" name="element-108">
            <a:extLst xmlns:a="http://schemas.openxmlformats.org/drawingml/2006/main">
              <a:ext uri="{FF2B5EF4-FFF2-40B4-BE49-F238E27FC236}">
                <a16:creationId xmlns:a16="http://schemas.microsoft.com/office/drawing/2014/main" id="{BA0BB1EB-0993-4C10-A34B-B62C602D4E5E}"/>
              </a:ext>
            </a:extLst>
          </p:cNvPr>
          <p:cNvSpPr>
            <a:spLocks xmlns:a="http://schemas.openxmlformats.org/drawingml/2006/main" noGrp="1"/>
          </p:cNvSpPr>
          <p:nvPr/>
        </p:nvSpPr>
        <p:spPr>
          <a:xfrm xmlns:a="http://schemas.openxmlformats.org/drawingml/2006/main">
            <a:off x="694531" y="3056731"/>
            <a:ext cx="49212" cy="49212"/>
          </a:xfrm>
          <a:prstGeom xmlns:a="http://schemas.openxmlformats.org/drawingml/2006/main" prst="ellipse">
            <a:avLst/>
          </a:pr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12" name="element-109">
            <a:extLst xmlns:a="http://schemas.openxmlformats.org/drawingml/2006/main">
              <a:ext uri="{FF2B5EF4-FFF2-40B4-BE49-F238E27FC236}">
                <a16:creationId xmlns:a16="http://schemas.microsoft.com/office/drawing/2014/main" id="{084FFD74-5750-4BF3-BCC8-1AA76AA7931E}"/>
              </a:ext>
            </a:extLst>
          </p:cNvPr>
          <p:cNvSpPr>
            <a:spLocks xmlns:a="http://schemas.openxmlformats.org/drawingml/2006/main" noGrp="1"/>
          </p:cNvSpPr>
          <p:nvPr/>
        </p:nvSpPr>
        <p:spPr>
          <a:xfrm xmlns:a="http://schemas.openxmlformats.org/drawingml/2006/main">
            <a:off x="1028700" y="2924175"/>
            <a:ext cx="25812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Risk Scoring &amp;</a:t>
            </a:r>
          </a:p>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Real-Time Screening</a:t>
            </a:r>
          </a:p>
        </p:txBody>
      </p:sp>
      <p:sp>
        <p:nvSpPr>
          <p:cNvPr id="13" name="element-110">
            <a:extLst xmlns:a="http://schemas.openxmlformats.org/drawingml/2006/main">
              <a:ext uri="{FF2B5EF4-FFF2-40B4-BE49-F238E27FC236}">
                <a16:creationId xmlns:a16="http://schemas.microsoft.com/office/drawing/2014/main" id="{53BDD132-8E55-4937-8423-5FF420CB3232}"/>
              </a:ext>
            </a:extLst>
          </p:cNvPr>
          <p:cNvSpPr>
            <a:spLocks xmlns:a="http://schemas.openxmlformats.org/drawingml/2006/main" noGrp="1"/>
          </p:cNvSpPr>
          <p:nvPr/>
        </p:nvSpPr>
        <p:spPr>
          <a:xfrm xmlns:a="http://schemas.openxmlformats.org/drawingml/2006/main">
            <a:off x="571500" y="3581400"/>
            <a:ext cx="3086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Combine shipment, firm, product, route,</a:t>
            </a:r>
          </a:p>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event and compliance signals.</a:t>
            </a:r>
          </a:p>
        </p:txBody>
      </p:sp>
      <p:sp>
        <p:nvSpPr>
          <p:cNvPr id="14" name="element-111">
            <a:extLst xmlns:a="http://schemas.openxmlformats.org/drawingml/2006/main">
              <a:ext uri="{FF2B5EF4-FFF2-40B4-BE49-F238E27FC236}">
                <a16:creationId xmlns:a16="http://schemas.microsoft.com/office/drawing/2014/main" id="{0CB40405-54C0-466C-81DE-0F029CE8BACB}"/>
              </a:ext>
            </a:extLst>
          </p:cNvPr>
          <p:cNvSpPr>
            <a:spLocks xmlns:a="http://schemas.openxmlformats.org/drawingml/2006/main" noGrp="1"/>
          </p:cNvSpPr>
          <p:nvPr/>
        </p:nvSpPr>
        <p:spPr>
          <a:xfrm xmlns:a="http://schemas.openxmlformats.org/drawingml/2006/main">
            <a:off x="571500" y="4076700"/>
            <a:ext cx="3086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55" b="1">
                <a:solidFill>
                  <a:srgbClr val="087F88"/>
                </a:solidFill>
                <a:latin typeface="Arial"/>
                <a:ea typeface="Arial"/>
                <a:cs typeface="Arial"/>
              </a:defRPr>
            </a:pPr>
            <a:r>
              <a:rPr sz="855" b="1">
                <a:solidFill>
                  <a:srgbClr val="087F88"/>
                </a:solidFill>
                <a:latin typeface="Arial"/>
                <a:ea typeface="Arial"/>
                <a:cs typeface="Arial"/>
              </a:rPr>
              <a:t>Hold, inspect, release or defer</a:t>
            </a:r>
          </a:p>
        </p:txBody>
      </p:sp>
      <p:sp>
        <p:nvSpPr>
          <p:cNvPr id="15" name="element-112">
            <a:extLst xmlns:a="http://schemas.openxmlformats.org/drawingml/2006/main">
              <a:ext uri="{FF2B5EF4-FFF2-40B4-BE49-F238E27FC236}">
                <a16:creationId xmlns:a16="http://schemas.microsoft.com/office/drawing/2014/main" id="{086BD5AB-044D-4BCD-BD13-5AC86757070E}"/>
              </a:ext>
            </a:extLst>
          </p:cNvPr>
          <p:cNvSpPr>
            <a:spLocks xmlns:a="http://schemas.openxmlformats.org/drawingml/2006/main" noGrp="1"/>
          </p:cNvSpPr>
          <p:nvPr/>
        </p:nvSpPr>
        <p:spPr>
          <a:xfrm xmlns:a="http://schemas.openxmlformats.org/drawingml/2006/main">
            <a:off x="3981450" y="2743200"/>
            <a:ext cx="3409950" cy="16383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6" name="element-113">
            <a:extLst xmlns:a="http://schemas.openxmlformats.org/drawingml/2006/main">
              <a:ext uri="{FF2B5EF4-FFF2-40B4-BE49-F238E27FC236}">
                <a16:creationId xmlns:a16="http://schemas.microsoft.com/office/drawing/2014/main" id="{631A8BCE-30EA-4AFC-8337-D749AE52E885}"/>
              </a:ext>
            </a:extLst>
          </p:cNvPr>
          <p:cNvSpPr>
            <a:spLocks xmlns:a="http://schemas.openxmlformats.org/drawingml/2006/main" noGrp="1"/>
          </p:cNvSpPr>
          <p:nvPr/>
        </p:nvSpPr>
        <p:spPr>
          <a:xfrm xmlns:a="http://schemas.openxmlformats.org/drawingml/2006/main">
            <a:off x="3981450" y="2743200"/>
            <a:ext cx="38100" cy="1638300"/>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7" name="line-114">
            <a:extLst xmlns:a="http://schemas.openxmlformats.org/drawingml/2006/main">
              <a:ext uri="{FF2B5EF4-FFF2-40B4-BE49-F238E27FC236}">
                <a16:creationId xmlns:a16="http://schemas.microsoft.com/office/drawing/2014/main" id="{1FCD5991-A8F3-4855-87DA-D647AAB26A42}"/>
              </a:ext>
            </a:extLst>
          </p:cNvPr>
          <p:cNvSpPr>
            <a:spLocks xmlns:a="http://schemas.openxmlformats.org/drawingml/2006/main" noGrp="1"/>
          </p:cNvSpPr>
          <p:nvPr/>
        </p:nvSpPr>
        <p:spPr>
          <a:xfrm xmlns:a="http://schemas.openxmlformats.org/drawingml/2006/main">
            <a:off x="4208859" y="2982913"/>
            <a:ext cx="98425" cy="98425"/>
          </a:xfrm>
          <a:custGeom xmlns:a="http://schemas.openxmlformats.org/drawingml/2006/main">
            <a:rect l="0" t="0" r="0" b="0"/>
            <a:pathLst>
              <a:path w="98425" h="98425">
                <a:moveTo>
                  <a:pt x="0" y="0"/>
                </a:moveTo>
                <a:lnTo>
                  <a:pt x="98425" y="98425"/>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18" name="line-115">
            <a:extLst xmlns:a="http://schemas.openxmlformats.org/drawingml/2006/main">
              <a:ext uri="{FF2B5EF4-FFF2-40B4-BE49-F238E27FC236}">
                <a16:creationId xmlns:a16="http://schemas.microsoft.com/office/drawing/2014/main" id="{41F7B9A2-D6F4-41EC-B83A-ECEA5546660A}"/>
              </a:ext>
            </a:extLst>
          </p:cNvPr>
          <p:cNvSpPr>
            <a:spLocks xmlns:a="http://schemas.openxmlformats.org/drawingml/2006/main" noGrp="1"/>
          </p:cNvSpPr>
          <p:nvPr/>
        </p:nvSpPr>
        <p:spPr>
          <a:xfrm xmlns:a="http://schemas.openxmlformats.org/drawingml/2006/main">
            <a:off x="4307284" y="2970609"/>
            <a:ext cx="86122" cy="110728"/>
          </a:xfrm>
          <a:custGeom xmlns:a="http://schemas.openxmlformats.org/drawingml/2006/main">
            <a:rect l="0" t="0" r="0" b="0"/>
            <a:pathLst>
              <a:path w="86122" h="110728">
                <a:moveTo>
                  <a:pt x="86122" y="0"/>
                </a:moveTo>
                <a:lnTo>
                  <a:pt x="0" y="110728"/>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19" name="line-116">
            <a:extLst xmlns:a="http://schemas.openxmlformats.org/drawingml/2006/main">
              <a:ext uri="{FF2B5EF4-FFF2-40B4-BE49-F238E27FC236}">
                <a16:creationId xmlns:a16="http://schemas.microsoft.com/office/drawing/2014/main" id="{511547B3-AB71-47BA-8F23-04C797BB8A7E}"/>
              </a:ext>
            </a:extLst>
          </p:cNvPr>
          <p:cNvSpPr>
            <a:spLocks xmlns:a="http://schemas.openxmlformats.org/drawingml/2006/main" noGrp="1"/>
          </p:cNvSpPr>
          <p:nvPr/>
        </p:nvSpPr>
        <p:spPr>
          <a:xfrm xmlns:a="http://schemas.openxmlformats.org/drawingml/2006/main">
            <a:off x="4208859" y="3081338"/>
            <a:ext cx="98425" cy="110728"/>
          </a:xfrm>
          <a:custGeom xmlns:a="http://schemas.openxmlformats.org/drawingml/2006/main">
            <a:rect l="0" t="0" r="0" b="0"/>
            <a:pathLst>
              <a:path w="98425" h="110728">
                <a:moveTo>
                  <a:pt x="0" y="110728"/>
                </a:moveTo>
                <a:lnTo>
                  <a:pt x="98425" y="0"/>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0" name="line-117">
            <a:extLst xmlns:a="http://schemas.openxmlformats.org/drawingml/2006/main">
              <a:ext uri="{FF2B5EF4-FFF2-40B4-BE49-F238E27FC236}">
                <a16:creationId xmlns:a16="http://schemas.microsoft.com/office/drawing/2014/main" id="{CD26C75D-1C76-47CF-8210-71E3F154B9CD}"/>
              </a:ext>
            </a:extLst>
          </p:cNvPr>
          <p:cNvSpPr>
            <a:spLocks xmlns:a="http://schemas.openxmlformats.org/drawingml/2006/main" noGrp="1"/>
          </p:cNvSpPr>
          <p:nvPr/>
        </p:nvSpPr>
        <p:spPr>
          <a:xfrm xmlns:a="http://schemas.openxmlformats.org/drawingml/2006/main">
            <a:off x="4307284" y="3081338"/>
            <a:ext cx="123031" cy="98425"/>
          </a:xfrm>
          <a:custGeom xmlns:a="http://schemas.openxmlformats.org/drawingml/2006/main">
            <a:rect l="0" t="0" r="0" b="0"/>
            <a:pathLst>
              <a:path w="123031" h="98425">
                <a:moveTo>
                  <a:pt x="123031" y="98425"/>
                </a:moveTo>
                <a:lnTo>
                  <a:pt x="0" y="0"/>
                </a:lnTo>
              </a:path>
            </a:pathLst>
          </a:custGeom>
          <a:noFill xmlns:a="http://schemas.openxmlformats.org/drawingml/2006/main"/>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1" name="element-118">
            <a:extLst xmlns:a="http://schemas.openxmlformats.org/drawingml/2006/main">
              <a:ext uri="{FF2B5EF4-FFF2-40B4-BE49-F238E27FC236}">
                <a16:creationId xmlns:a16="http://schemas.microsoft.com/office/drawing/2014/main" id="{45F36C72-BAFE-4F14-969B-20D67D6E16EB}"/>
              </a:ext>
            </a:extLst>
          </p:cNvPr>
          <p:cNvSpPr>
            <a:spLocks xmlns:a="http://schemas.openxmlformats.org/drawingml/2006/main" noGrp="1"/>
          </p:cNvSpPr>
          <p:nvPr/>
        </p:nvSpPr>
        <p:spPr>
          <a:xfrm xmlns:a="http://schemas.openxmlformats.org/drawingml/2006/main">
            <a:off x="4180284" y="2954338"/>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2" name="element-119">
            <a:extLst xmlns:a="http://schemas.openxmlformats.org/drawingml/2006/main">
              <a:ext uri="{FF2B5EF4-FFF2-40B4-BE49-F238E27FC236}">
                <a16:creationId xmlns:a16="http://schemas.microsoft.com/office/drawing/2014/main" id="{D35158BC-674D-416C-BDC5-4B9CD6466385}"/>
              </a:ext>
            </a:extLst>
          </p:cNvPr>
          <p:cNvSpPr>
            <a:spLocks xmlns:a="http://schemas.openxmlformats.org/drawingml/2006/main" noGrp="1"/>
          </p:cNvSpPr>
          <p:nvPr/>
        </p:nvSpPr>
        <p:spPr>
          <a:xfrm xmlns:a="http://schemas.openxmlformats.org/drawingml/2006/main">
            <a:off x="4364831" y="2942034"/>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3" name="element-120">
            <a:extLst xmlns:a="http://schemas.openxmlformats.org/drawingml/2006/main">
              <a:ext uri="{FF2B5EF4-FFF2-40B4-BE49-F238E27FC236}">
                <a16:creationId xmlns:a16="http://schemas.microsoft.com/office/drawing/2014/main" id="{1ADBB469-3C2C-4D78-A5B9-4441DD57427C}"/>
              </a:ext>
            </a:extLst>
          </p:cNvPr>
          <p:cNvSpPr>
            <a:spLocks xmlns:a="http://schemas.openxmlformats.org/drawingml/2006/main" noGrp="1"/>
          </p:cNvSpPr>
          <p:nvPr/>
        </p:nvSpPr>
        <p:spPr>
          <a:xfrm xmlns:a="http://schemas.openxmlformats.org/drawingml/2006/main">
            <a:off x="4278709" y="3052763"/>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4" name="element-121">
            <a:extLst xmlns:a="http://schemas.openxmlformats.org/drawingml/2006/main">
              <a:ext uri="{FF2B5EF4-FFF2-40B4-BE49-F238E27FC236}">
                <a16:creationId xmlns:a16="http://schemas.microsoft.com/office/drawing/2014/main" id="{E75A7603-6DC8-4FCA-8B3F-CE6EF603A56A}"/>
              </a:ext>
            </a:extLst>
          </p:cNvPr>
          <p:cNvSpPr>
            <a:spLocks xmlns:a="http://schemas.openxmlformats.org/drawingml/2006/main" noGrp="1"/>
          </p:cNvSpPr>
          <p:nvPr/>
        </p:nvSpPr>
        <p:spPr>
          <a:xfrm xmlns:a="http://schemas.openxmlformats.org/drawingml/2006/main">
            <a:off x="4180284" y="3163491"/>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5" name="element-122">
            <a:extLst xmlns:a="http://schemas.openxmlformats.org/drawingml/2006/main">
              <a:ext uri="{FF2B5EF4-FFF2-40B4-BE49-F238E27FC236}">
                <a16:creationId xmlns:a16="http://schemas.microsoft.com/office/drawing/2014/main" id="{24AE9FF9-9EBC-4646-88D5-F10D705CDE2B}"/>
              </a:ext>
            </a:extLst>
          </p:cNvPr>
          <p:cNvSpPr>
            <a:spLocks xmlns:a="http://schemas.openxmlformats.org/drawingml/2006/main" noGrp="1"/>
          </p:cNvSpPr>
          <p:nvPr/>
        </p:nvSpPr>
        <p:spPr>
          <a:xfrm xmlns:a="http://schemas.openxmlformats.org/drawingml/2006/main">
            <a:off x="4401741" y="3151188"/>
            <a:ext cx="57150" cy="57150"/>
          </a:xfrm>
          <a:prstGeom xmlns:a="http://schemas.openxmlformats.org/drawingml/2006/main" prst="ellipse">
            <a:avLst/>
          </a:prstGeom>
          <a:solidFill xmlns:a="http://schemas.openxmlformats.org/drawingml/2006/main">
            <a:srgbClr val="FFFFFF"/>
          </a:solidFill>
          <a:ln xmlns:a="http://schemas.openxmlformats.org/drawingml/2006/main" w="14288">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26" name="element-123">
            <a:extLst xmlns:a="http://schemas.openxmlformats.org/drawingml/2006/main">
              <a:ext uri="{FF2B5EF4-FFF2-40B4-BE49-F238E27FC236}">
                <a16:creationId xmlns:a16="http://schemas.microsoft.com/office/drawing/2014/main" id="{B47F9523-1E4E-4C9E-8B18-169523A8ADFD}"/>
              </a:ext>
            </a:extLst>
          </p:cNvPr>
          <p:cNvSpPr>
            <a:spLocks xmlns:a="http://schemas.openxmlformats.org/drawingml/2006/main" noGrp="1"/>
          </p:cNvSpPr>
          <p:nvPr/>
        </p:nvSpPr>
        <p:spPr>
          <a:xfrm xmlns:a="http://schemas.openxmlformats.org/drawingml/2006/main">
            <a:off x="4629150" y="2924175"/>
            <a:ext cx="25812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AI, Analytics &amp;</a:t>
            </a:r>
          </a:p>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Network Intelligence</a:t>
            </a:r>
          </a:p>
        </p:txBody>
      </p:sp>
      <p:sp>
        <p:nvSpPr>
          <p:cNvPr id="27" name="element-124">
            <a:extLst xmlns:a="http://schemas.openxmlformats.org/drawingml/2006/main">
              <a:ext uri="{FF2B5EF4-FFF2-40B4-BE49-F238E27FC236}">
                <a16:creationId xmlns:a16="http://schemas.microsoft.com/office/drawing/2014/main" id="{450E87BE-AD51-4E72-9B63-89E80E03BA7D}"/>
              </a:ext>
            </a:extLst>
          </p:cNvPr>
          <p:cNvSpPr>
            <a:spLocks xmlns:a="http://schemas.openxmlformats.org/drawingml/2006/main" noGrp="1"/>
          </p:cNvSpPr>
          <p:nvPr/>
        </p:nvSpPr>
        <p:spPr>
          <a:xfrm xmlns:a="http://schemas.openxmlformats.org/drawingml/2006/main">
            <a:off x="4171950" y="3581400"/>
            <a:ext cx="3086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Use dashboards, anomaly detection, predictive</a:t>
            </a:r>
          </a:p>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models and relationship views to reveal patterns.</a:t>
            </a:r>
          </a:p>
        </p:txBody>
      </p:sp>
      <p:sp>
        <p:nvSpPr>
          <p:cNvPr id="28" name="element-125">
            <a:extLst xmlns:a="http://schemas.openxmlformats.org/drawingml/2006/main">
              <a:ext uri="{FF2B5EF4-FFF2-40B4-BE49-F238E27FC236}">
                <a16:creationId xmlns:a16="http://schemas.microsoft.com/office/drawing/2014/main" id="{5AE2E3B0-A888-41FC-84D5-5A95C78B6002}"/>
              </a:ext>
            </a:extLst>
          </p:cNvPr>
          <p:cNvSpPr>
            <a:spLocks xmlns:a="http://schemas.openxmlformats.org/drawingml/2006/main" noGrp="1"/>
          </p:cNvSpPr>
          <p:nvPr/>
        </p:nvSpPr>
        <p:spPr>
          <a:xfrm xmlns:a="http://schemas.openxmlformats.org/drawingml/2006/main">
            <a:off x="4171950" y="4076700"/>
            <a:ext cx="3086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55" b="1">
                <a:solidFill>
                  <a:srgbClr val="087F88"/>
                </a:solidFill>
                <a:latin typeface="Arial"/>
                <a:ea typeface="Arial"/>
                <a:cs typeface="Arial"/>
              </a:defRPr>
            </a:pPr>
            <a:r>
              <a:rPr sz="855" b="1">
                <a:solidFill>
                  <a:srgbClr val="087F88"/>
                </a:solidFill>
                <a:latin typeface="Arial"/>
                <a:ea typeface="Arial"/>
                <a:cs typeface="Arial"/>
              </a:rPr>
              <a:t>Firms, routes, products and logistics networks</a:t>
            </a:r>
          </a:p>
        </p:txBody>
      </p:sp>
      <p:sp>
        <p:nvSpPr>
          <p:cNvPr id="29" name="element-126">
            <a:extLst xmlns:a="http://schemas.openxmlformats.org/drawingml/2006/main">
              <a:ext uri="{FF2B5EF4-FFF2-40B4-BE49-F238E27FC236}">
                <a16:creationId xmlns:a16="http://schemas.microsoft.com/office/drawing/2014/main" id="{60E89FE7-D5B3-43CC-B3E4-2C0F826A14E4}"/>
              </a:ext>
            </a:extLst>
          </p:cNvPr>
          <p:cNvSpPr>
            <a:spLocks xmlns:a="http://schemas.openxmlformats.org/drawingml/2006/main" noGrp="1"/>
          </p:cNvSpPr>
          <p:nvPr/>
        </p:nvSpPr>
        <p:spPr>
          <a:xfrm xmlns:a="http://schemas.openxmlformats.org/drawingml/2006/main">
            <a:off x="381000" y="4533900"/>
            <a:ext cx="3409950" cy="16383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0" name="element-127">
            <a:extLst xmlns:a="http://schemas.openxmlformats.org/drawingml/2006/main">
              <a:ext uri="{FF2B5EF4-FFF2-40B4-BE49-F238E27FC236}">
                <a16:creationId xmlns:a16="http://schemas.microsoft.com/office/drawing/2014/main" id="{432BC6EB-C476-4E2B-BFBD-6A7BE129D666}"/>
              </a:ext>
            </a:extLst>
          </p:cNvPr>
          <p:cNvSpPr>
            <a:spLocks xmlns:a="http://schemas.openxmlformats.org/drawingml/2006/main" noGrp="1"/>
          </p:cNvSpPr>
          <p:nvPr/>
        </p:nvSpPr>
        <p:spPr>
          <a:xfrm xmlns:a="http://schemas.openxmlformats.org/drawingml/2006/main">
            <a:off x="381000" y="4533900"/>
            <a:ext cx="38100" cy="1638300"/>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1" name="line-128">
            <a:extLst xmlns:a="http://schemas.openxmlformats.org/drawingml/2006/main">
              <a:ext uri="{FF2B5EF4-FFF2-40B4-BE49-F238E27FC236}">
                <a16:creationId xmlns:a16="http://schemas.microsoft.com/office/drawing/2014/main" id="{8DCAA1A9-69A6-4C35-960A-BA80E72C597A}"/>
              </a:ext>
            </a:extLst>
          </p:cNvPr>
          <p:cNvSpPr>
            <a:spLocks xmlns:a="http://schemas.openxmlformats.org/drawingml/2006/main" noGrp="1"/>
          </p:cNvSpPr>
          <p:nvPr/>
        </p:nvSpPr>
        <p:spPr>
          <a:xfrm xmlns:a="http://schemas.openxmlformats.org/drawingml/2006/main">
            <a:off x="571500" y="4785916"/>
            <a:ext cx="295275" cy="9525"/>
          </a:xfrm>
          <a:custGeom xmlns:a="http://schemas.openxmlformats.org/drawingml/2006/main">
            <a:rect l="0" t="0" r="0" b="0"/>
            <a:pathLst>
              <a:path w="295275" h="9525">
                <a:moveTo>
                  <a:pt x="0" y="0"/>
                </a:moveTo>
                <a:lnTo>
                  <a:pt x="295275" y="0"/>
                </a:lnTo>
              </a:path>
            </a:pathLst>
          </a:cu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2" name="element-129">
            <a:extLst xmlns:a="http://schemas.openxmlformats.org/drawingml/2006/main">
              <a:ext uri="{FF2B5EF4-FFF2-40B4-BE49-F238E27FC236}">
                <a16:creationId xmlns:a16="http://schemas.microsoft.com/office/drawing/2014/main" id="{B50AFC44-7DB5-44E4-9DBB-D2C2D12AE2DD}"/>
              </a:ext>
            </a:extLst>
          </p:cNvPr>
          <p:cNvSpPr>
            <a:spLocks xmlns:a="http://schemas.openxmlformats.org/drawingml/2006/main" noGrp="1"/>
          </p:cNvSpPr>
          <p:nvPr/>
        </p:nvSpPr>
        <p:spPr>
          <a:xfrm xmlns:a="http://schemas.openxmlformats.org/drawingml/2006/main">
            <a:off x="604441" y="4757341"/>
            <a:ext cx="57150" cy="57150"/>
          </a:xfrm>
          <a:prstGeom xmlns:a="http://schemas.openxmlformats.org/drawingml/2006/main" prst="ellipse">
            <a:avLst/>
          </a:prstGeom>
          <a:solidFill xmlns:a="http://schemas.openxmlformats.org/drawingml/2006/main">
            <a:srgbClr val="FFFFFF"/>
          </a:solidFill>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3" name="line-130">
            <a:extLst xmlns:a="http://schemas.openxmlformats.org/drawingml/2006/main">
              <a:ext uri="{FF2B5EF4-FFF2-40B4-BE49-F238E27FC236}">
                <a16:creationId xmlns:a16="http://schemas.microsoft.com/office/drawing/2014/main" id="{E753218B-8DC1-4A47-A508-396F6B8489B6}"/>
              </a:ext>
            </a:extLst>
          </p:cNvPr>
          <p:cNvSpPr>
            <a:spLocks xmlns:a="http://schemas.openxmlformats.org/drawingml/2006/main" noGrp="1"/>
          </p:cNvSpPr>
          <p:nvPr/>
        </p:nvSpPr>
        <p:spPr>
          <a:xfrm xmlns:a="http://schemas.openxmlformats.org/drawingml/2006/main">
            <a:off x="571500" y="4872038"/>
            <a:ext cx="295275" cy="9525"/>
          </a:xfrm>
          <a:custGeom xmlns:a="http://schemas.openxmlformats.org/drawingml/2006/main">
            <a:rect l="0" t="0" r="0" b="0"/>
            <a:pathLst>
              <a:path w="295275" h="9525">
                <a:moveTo>
                  <a:pt x="0" y="0"/>
                </a:moveTo>
                <a:lnTo>
                  <a:pt x="295275" y="0"/>
                </a:lnTo>
              </a:path>
            </a:pathLst>
          </a:cu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4" name="element-131">
            <a:extLst xmlns:a="http://schemas.openxmlformats.org/drawingml/2006/main">
              <a:ext uri="{FF2B5EF4-FFF2-40B4-BE49-F238E27FC236}">
                <a16:creationId xmlns:a16="http://schemas.microsoft.com/office/drawing/2014/main" id="{408D8F87-E37C-4820-913E-6D8690B755CC}"/>
              </a:ext>
            </a:extLst>
          </p:cNvPr>
          <p:cNvSpPr>
            <a:spLocks xmlns:a="http://schemas.openxmlformats.org/drawingml/2006/main" noGrp="1"/>
          </p:cNvSpPr>
          <p:nvPr/>
        </p:nvSpPr>
        <p:spPr>
          <a:xfrm xmlns:a="http://schemas.openxmlformats.org/drawingml/2006/main">
            <a:off x="739775" y="4843463"/>
            <a:ext cx="57150" cy="57150"/>
          </a:xfrm>
          <a:prstGeom xmlns:a="http://schemas.openxmlformats.org/drawingml/2006/main" prst="ellipse">
            <a:avLst/>
          </a:prstGeom>
          <a:solidFill xmlns:a="http://schemas.openxmlformats.org/drawingml/2006/main">
            <a:srgbClr val="FFFFFF"/>
          </a:solidFill>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5" name="line-132">
            <a:extLst xmlns:a="http://schemas.openxmlformats.org/drawingml/2006/main">
              <a:ext uri="{FF2B5EF4-FFF2-40B4-BE49-F238E27FC236}">
                <a16:creationId xmlns:a16="http://schemas.microsoft.com/office/drawing/2014/main" id="{1A872260-4455-4F4C-96C8-E7E57FC5FED2}"/>
              </a:ext>
            </a:extLst>
          </p:cNvPr>
          <p:cNvSpPr>
            <a:spLocks xmlns:a="http://schemas.openxmlformats.org/drawingml/2006/main" noGrp="1"/>
          </p:cNvSpPr>
          <p:nvPr/>
        </p:nvSpPr>
        <p:spPr>
          <a:xfrm xmlns:a="http://schemas.openxmlformats.org/drawingml/2006/main">
            <a:off x="571500" y="4958159"/>
            <a:ext cx="295275" cy="9525"/>
          </a:xfrm>
          <a:custGeom xmlns:a="http://schemas.openxmlformats.org/drawingml/2006/main">
            <a:rect l="0" t="0" r="0" b="0"/>
            <a:pathLst>
              <a:path w="295275" h="9525">
                <a:moveTo>
                  <a:pt x="0" y="0"/>
                </a:moveTo>
                <a:lnTo>
                  <a:pt x="295275" y="0"/>
                </a:lnTo>
              </a:path>
            </a:pathLst>
          </a:cu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6" name="element-133">
            <a:extLst xmlns:a="http://schemas.openxmlformats.org/drawingml/2006/main">
              <a:ext uri="{FF2B5EF4-FFF2-40B4-BE49-F238E27FC236}">
                <a16:creationId xmlns:a16="http://schemas.microsoft.com/office/drawing/2014/main" id="{46648656-4824-45D0-B1CB-8C933F5233E5}"/>
              </a:ext>
            </a:extLst>
          </p:cNvPr>
          <p:cNvSpPr>
            <a:spLocks xmlns:a="http://schemas.openxmlformats.org/drawingml/2006/main" noGrp="1"/>
          </p:cNvSpPr>
          <p:nvPr/>
        </p:nvSpPr>
        <p:spPr>
          <a:xfrm xmlns:a="http://schemas.openxmlformats.org/drawingml/2006/main">
            <a:off x="653653" y="4929584"/>
            <a:ext cx="57150" cy="57150"/>
          </a:xfrm>
          <a:prstGeom xmlns:a="http://schemas.openxmlformats.org/drawingml/2006/main" prst="ellipse">
            <a:avLst/>
          </a:prstGeom>
          <a:solidFill xmlns:a="http://schemas.openxmlformats.org/drawingml/2006/main">
            <a:srgbClr val="FFFFFF"/>
          </a:solidFill>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37" name="element-134">
            <a:extLst xmlns:a="http://schemas.openxmlformats.org/drawingml/2006/main">
              <a:ext uri="{FF2B5EF4-FFF2-40B4-BE49-F238E27FC236}">
                <a16:creationId xmlns:a16="http://schemas.microsoft.com/office/drawing/2014/main" id="{BBA32E34-9AD5-45B6-B138-4E50B6FFF509}"/>
              </a:ext>
            </a:extLst>
          </p:cNvPr>
          <p:cNvSpPr>
            <a:spLocks xmlns:a="http://schemas.openxmlformats.org/drawingml/2006/main" noGrp="1"/>
          </p:cNvSpPr>
          <p:nvPr/>
        </p:nvSpPr>
        <p:spPr>
          <a:xfrm xmlns:a="http://schemas.openxmlformats.org/drawingml/2006/main">
            <a:off x="1028700" y="4714875"/>
            <a:ext cx="25812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Rules &amp;</a:t>
            </a:r>
          </a:p>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Policy Management</a:t>
            </a:r>
          </a:p>
        </p:txBody>
      </p:sp>
      <p:sp>
        <p:nvSpPr>
          <p:cNvPr id="38" name="element-135">
            <a:extLst xmlns:a="http://schemas.openxmlformats.org/drawingml/2006/main">
              <a:ext uri="{FF2B5EF4-FFF2-40B4-BE49-F238E27FC236}">
                <a16:creationId xmlns:a16="http://schemas.microsoft.com/office/drawing/2014/main" id="{05E8F8F1-1587-4C6F-8CC7-4F9038F06757}"/>
              </a:ext>
            </a:extLst>
          </p:cNvPr>
          <p:cNvSpPr>
            <a:spLocks xmlns:a="http://schemas.openxmlformats.org/drawingml/2006/main" noGrp="1"/>
          </p:cNvSpPr>
          <p:nvPr/>
        </p:nvSpPr>
        <p:spPr>
          <a:xfrm xmlns:a="http://schemas.openxmlformats.org/drawingml/2006/main">
            <a:off x="571500" y="5372100"/>
            <a:ext cx="3086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Authorized users configure targeting rules,</a:t>
            </a:r>
          </a:p>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thresholds, priorities and policy logic.</a:t>
            </a:r>
          </a:p>
        </p:txBody>
      </p:sp>
      <p:sp>
        <p:nvSpPr>
          <p:cNvPr id="39" name="element-136">
            <a:extLst xmlns:a="http://schemas.openxmlformats.org/drawingml/2006/main">
              <a:ext uri="{FF2B5EF4-FFF2-40B4-BE49-F238E27FC236}">
                <a16:creationId xmlns:a16="http://schemas.microsoft.com/office/drawing/2014/main" id="{ECB2A653-0AD8-4EA5-A3B6-CDCF1A6F54CC}"/>
              </a:ext>
            </a:extLst>
          </p:cNvPr>
          <p:cNvSpPr>
            <a:spLocks xmlns:a="http://schemas.openxmlformats.org/drawingml/2006/main" noGrp="1"/>
          </p:cNvSpPr>
          <p:nvPr/>
        </p:nvSpPr>
        <p:spPr>
          <a:xfrm xmlns:a="http://schemas.openxmlformats.org/drawingml/2006/main">
            <a:off x="571500" y="5867400"/>
            <a:ext cx="3086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55" b="1">
                <a:solidFill>
                  <a:srgbClr val="087F88"/>
                </a:solidFill>
                <a:latin typeface="Arial"/>
                <a:ea typeface="Arial"/>
                <a:cs typeface="Arial"/>
              </a:defRPr>
            </a:pPr>
            <a:r>
              <a:rPr sz="855" b="1">
                <a:solidFill>
                  <a:srgbClr val="087F88"/>
                </a:solidFill>
                <a:latin typeface="Arial"/>
                <a:ea typeface="Arial"/>
                <a:cs typeface="Arial"/>
              </a:rPr>
              <a:t>Rapid response to threats and policy changes</a:t>
            </a:r>
          </a:p>
        </p:txBody>
      </p:sp>
      <p:sp>
        <p:nvSpPr>
          <p:cNvPr id="40" name="element-137">
            <a:extLst xmlns:a="http://schemas.openxmlformats.org/drawingml/2006/main">
              <a:ext uri="{FF2B5EF4-FFF2-40B4-BE49-F238E27FC236}">
                <a16:creationId xmlns:a16="http://schemas.microsoft.com/office/drawing/2014/main" id="{5D7710F4-68A3-462C-ACC1-45A04088BE44}"/>
              </a:ext>
            </a:extLst>
          </p:cNvPr>
          <p:cNvSpPr>
            <a:spLocks xmlns:a="http://schemas.openxmlformats.org/drawingml/2006/main" noGrp="1"/>
          </p:cNvSpPr>
          <p:nvPr/>
        </p:nvSpPr>
        <p:spPr>
          <a:xfrm xmlns:a="http://schemas.openxmlformats.org/drawingml/2006/main">
            <a:off x="3981450" y="4533900"/>
            <a:ext cx="3409950" cy="1638300"/>
          </a:xfrm>
          <a:prstGeom xmlns:a="http://schemas.openxmlformats.org/drawingml/2006/main" prst="rect">
            <a:avLst/>
          </a:prstGeom>
          <a:solidFill xmlns:a="http://schemas.openxmlformats.org/drawingml/2006/main">
            <a:srgbClr val="EEF5F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1" name="element-138">
            <a:extLst xmlns:a="http://schemas.openxmlformats.org/drawingml/2006/main">
              <a:ext uri="{FF2B5EF4-FFF2-40B4-BE49-F238E27FC236}">
                <a16:creationId xmlns:a16="http://schemas.microsoft.com/office/drawing/2014/main" id="{744A9933-46A5-4853-840A-0BDD55C346B4}"/>
              </a:ext>
            </a:extLst>
          </p:cNvPr>
          <p:cNvSpPr>
            <a:spLocks xmlns:a="http://schemas.openxmlformats.org/drawingml/2006/main" noGrp="1"/>
          </p:cNvSpPr>
          <p:nvPr/>
        </p:nvSpPr>
        <p:spPr>
          <a:xfrm xmlns:a="http://schemas.openxmlformats.org/drawingml/2006/main">
            <a:off x="3981450" y="4533900"/>
            <a:ext cx="38100" cy="1638300"/>
          </a:xfrm>
          <a:prstGeom xmlns:a="http://schemas.openxmlformats.org/drawingml/2006/main" prst="rect">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2" name="icon-139">
            <a:extLst xmlns:a="http://schemas.openxmlformats.org/drawingml/2006/main">
              <a:ext uri="{FF2B5EF4-FFF2-40B4-BE49-F238E27FC236}">
                <a16:creationId xmlns:a16="http://schemas.microsoft.com/office/drawing/2014/main" id="{A9126B52-3F18-4CD7-B927-C12AE9DF50EC}"/>
              </a:ext>
            </a:extLst>
          </p:cNvPr>
          <p:cNvSpPr>
            <a:spLocks xmlns:a="http://schemas.openxmlformats.org/drawingml/2006/main" noGrp="1"/>
          </p:cNvSpPr>
          <p:nvPr/>
        </p:nvSpPr>
        <p:spPr>
          <a:xfrm xmlns:a="http://schemas.openxmlformats.org/drawingml/2006/main">
            <a:off x="4171950" y="4724400"/>
            <a:ext cx="295275" cy="295275"/>
          </a:xfrm>
          <a:custGeom xmlns:a="http://schemas.openxmlformats.org/drawingml/2006/main">
            <a:rect l="0" t="0" r="0" b="0"/>
            <a:pathLst>
              <a:path w="228600" h="228600">
                <a:moveTo>
                  <a:pt x="19050" y="66675"/>
                </a:moveTo>
                <a:lnTo>
                  <a:pt x="85725" y="66675"/>
                </a:lnTo>
                <a:lnTo>
                  <a:pt x="85725" y="28575"/>
                </a:lnTo>
                <a:lnTo>
                  <a:pt x="152400" y="28575"/>
                </a:lnTo>
                <a:lnTo>
                  <a:pt x="152400" y="66675"/>
                </a:lnTo>
                <a:lnTo>
                  <a:pt x="219075" y="66675"/>
                </a:lnTo>
                <a:lnTo>
                  <a:pt x="219075" y="209550"/>
                </a:lnTo>
                <a:lnTo>
                  <a:pt x="19050" y="209550"/>
                </a:lnTo>
                <a:close/>
              </a:path>
            </a:pathLst>
          </a:custGeom>
          <a:noFill xmlns:a="http://schemas.openxmlformats.org/drawingml/2006/main"/>
          <a:ln xmlns:a="http://schemas.openxmlformats.org/drawingml/2006/main" w="16193">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43" name="line-140">
            <a:extLst xmlns:a="http://schemas.openxmlformats.org/drawingml/2006/main">
              <a:ext uri="{FF2B5EF4-FFF2-40B4-BE49-F238E27FC236}">
                <a16:creationId xmlns:a16="http://schemas.microsoft.com/office/drawing/2014/main" id="{33EB288D-DFD0-4D49-BF0A-3B441C364271}"/>
              </a:ext>
            </a:extLst>
          </p:cNvPr>
          <p:cNvSpPr>
            <a:spLocks xmlns:a="http://schemas.openxmlformats.org/drawingml/2006/main" noGrp="1"/>
          </p:cNvSpPr>
          <p:nvPr/>
        </p:nvSpPr>
        <p:spPr>
          <a:xfrm xmlns:a="http://schemas.openxmlformats.org/drawingml/2006/main">
            <a:off x="4171950" y="4884341"/>
            <a:ext cx="295275" cy="9525"/>
          </a:xfrm>
          <a:custGeom xmlns:a="http://schemas.openxmlformats.org/drawingml/2006/main">
            <a:rect l="0" t="0" r="0" b="0"/>
            <a:pathLst>
              <a:path w="295275" h="9525">
                <a:moveTo>
                  <a:pt x="0" y="0"/>
                </a:moveTo>
                <a:lnTo>
                  <a:pt x="295275" y="0"/>
                </a:lnTo>
              </a:path>
            </a:pathLst>
          </a:custGeom>
          <a:noFill xmlns:a="http://schemas.openxmlformats.org/drawingml/2006/main"/>
          <a:ln xmlns:a="http://schemas.openxmlformats.org/drawingml/2006/main" w="15240">
            <a:solidFill>
              <a:srgbClr val="087F88"/>
            </a:solidFill>
          </a:ln>
        </p:spPr>
        <p:txBody>
          <a:bodyPr xmlns:a="http://schemas.openxmlformats.org/drawingml/2006/main"/>
          <a:lstStyle xmlns:a="http://schemas.openxmlformats.org/drawingml/2006/main"/>
          <a:p xmlns:a="http://schemas.openxmlformats.org/drawingml/2006/main">
            <a:endParaRPr/>
          </a:p>
        </p:txBody>
      </p:sp>
      <p:sp>
        <p:nvSpPr>
          <p:cNvPr id="44" name="element-141">
            <a:extLst xmlns:a="http://schemas.openxmlformats.org/drawingml/2006/main">
              <a:ext uri="{FF2B5EF4-FFF2-40B4-BE49-F238E27FC236}">
                <a16:creationId xmlns:a16="http://schemas.microsoft.com/office/drawing/2014/main" id="{546D75FE-D521-495F-A289-2512F018042C}"/>
              </a:ext>
            </a:extLst>
          </p:cNvPr>
          <p:cNvSpPr>
            <a:spLocks xmlns:a="http://schemas.openxmlformats.org/drawingml/2006/main" noGrp="1"/>
          </p:cNvSpPr>
          <p:nvPr/>
        </p:nvSpPr>
        <p:spPr>
          <a:xfrm xmlns:a="http://schemas.openxmlformats.org/drawingml/2006/main">
            <a:off x="4629150" y="4714875"/>
            <a:ext cx="25812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Case Management</a:t>
            </a:r>
          </a:p>
          <a:p xmlns:a="http://schemas.openxmlformats.org/drawingml/2006/main">
            <a:pPr>
              <a:buNone/>
              <a:defRPr sz="1425" b="1">
                <a:solidFill>
                  <a:srgbClr val="102B42"/>
                </a:solidFill>
                <a:latin typeface="Arial"/>
                <a:ea typeface="Arial"/>
                <a:cs typeface="Arial"/>
              </a:defRPr>
            </a:pPr>
            <a:r>
              <a:rPr sz="1425" b="1">
                <a:solidFill>
                  <a:srgbClr val="102B42"/>
                </a:solidFill>
                <a:latin typeface="Arial"/>
                <a:ea typeface="Arial"/>
                <a:cs typeface="Arial"/>
              </a:rPr>
              <a:t>&amp; Workflow</a:t>
            </a:r>
          </a:p>
        </p:txBody>
      </p:sp>
      <p:sp>
        <p:nvSpPr>
          <p:cNvPr id="45" name="element-142">
            <a:extLst xmlns:a="http://schemas.openxmlformats.org/drawingml/2006/main">
              <a:ext uri="{FF2B5EF4-FFF2-40B4-BE49-F238E27FC236}">
                <a16:creationId xmlns:a16="http://schemas.microsoft.com/office/drawing/2014/main" id="{E0417A39-261D-4530-B87F-914B41A55E11}"/>
              </a:ext>
            </a:extLst>
          </p:cNvPr>
          <p:cNvSpPr>
            <a:spLocks xmlns:a="http://schemas.openxmlformats.org/drawingml/2006/main" noGrp="1"/>
          </p:cNvSpPr>
          <p:nvPr/>
        </p:nvSpPr>
        <p:spPr>
          <a:xfrm xmlns:a="http://schemas.openxmlformats.org/drawingml/2006/main">
            <a:off x="4171950" y="5372100"/>
            <a:ext cx="3086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Coordinate screening, inspection, enforcement,</a:t>
            </a:r>
          </a:p>
          <a:p xmlns:a="http://schemas.openxmlformats.org/drawingml/2006/main">
            <a:pPr>
              <a:buNone/>
              <a:defRPr sz="975" b="0">
                <a:solidFill>
                  <a:srgbClr val="536774"/>
                </a:solidFill>
                <a:latin typeface="Arial"/>
                <a:ea typeface="Arial"/>
                <a:cs typeface="Arial"/>
              </a:defRPr>
            </a:pPr>
            <a:r>
              <a:rPr sz="975" b="0">
                <a:solidFill>
                  <a:srgbClr val="536774"/>
                </a:solidFill>
                <a:latin typeface="Arial"/>
                <a:ea typeface="Arial"/>
                <a:cs typeface="Arial"/>
              </a:rPr>
              <a:t>evidence, handoffs and outcomes.</a:t>
            </a:r>
          </a:p>
        </p:txBody>
      </p:sp>
      <p:sp>
        <p:nvSpPr>
          <p:cNvPr id="46" name="element-143">
            <a:extLst xmlns:a="http://schemas.openxmlformats.org/drawingml/2006/main">
              <a:ext uri="{FF2B5EF4-FFF2-40B4-BE49-F238E27FC236}">
                <a16:creationId xmlns:a16="http://schemas.microsoft.com/office/drawing/2014/main" id="{33762920-1742-40B3-A015-412EFAAA08F2}"/>
              </a:ext>
            </a:extLst>
          </p:cNvPr>
          <p:cNvSpPr>
            <a:spLocks xmlns:a="http://schemas.openxmlformats.org/drawingml/2006/main" noGrp="1"/>
          </p:cNvSpPr>
          <p:nvPr/>
        </p:nvSpPr>
        <p:spPr>
          <a:xfrm xmlns:a="http://schemas.openxmlformats.org/drawingml/2006/main">
            <a:off x="4171950" y="5867400"/>
            <a:ext cx="3086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55" b="1">
                <a:solidFill>
                  <a:srgbClr val="087F88"/>
                </a:solidFill>
                <a:latin typeface="Arial"/>
                <a:ea typeface="Arial"/>
                <a:cs typeface="Arial"/>
              </a:defRPr>
            </a:pPr>
            <a:r>
              <a:rPr sz="855" b="1">
                <a:solidFill>
                  <a:srgbClr val="087F88"/>
                </a:solidFill>
                <a:latin typeface="Arial"/>
                <a:ea typeface="Arial"/>
                <a:cs typeface="Arial"/>
              </a:rPr>
              <a:t>Shared workflows and audit trails</a:t>
            </a:r>
          </a:p>
        </p:txBody>
      </p:sp>
      <p:sp>
        <p:nvSpPr>
          <p:cNvPr id="47" name="element-144">
            <a:extLst xmlns:a="http://schemas.openxmlformats.org/drawingml/2006/main">
              <a:ext uri="{FF2B5EF4-FFF2-40B4-BE49-F238E27FC236}">
                <a16:creationId xmlns:a16="http://schemas.microsoft.com/office/drawing/2014/main" id="{777CDE39-FFA4-4159-B648-AA69F53FFBF3}"/>
              </a:ext>
            </a:extLst>
          </p:cNvPr>
          <p:cNvSpPr>
            <a:spLocks xmlns:a="http://schemas.openxmlformats.org/drawingml/2006/main" noGrp="1"/>
          </p:cNvSpPr>
          <p:nvPr/>
        </p:nvSpPr>
        <p:spPr>
          <a:xfrm xmlns:a="http://schemas.openxmlformats.org/drawingml/2006/main">
            <a:off x="381000" y="6429375"/>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650" b="1">
                <a:solidFill>
                  <a:srgbClr val="102B42"/>
                </a:solidFill>
                <a:latin typeface="Arial"/>
                <a:ea typeface="Arial"/>
                <a:cs typeface="Arial"/>
              </a:defRPr>
            </a:pPr>
            <a:r>
              <a:rPr sz="1650" b="1">
                <a:solidFill>
                  <a:srgbClr val="102B42"/>
                </a:solidFill>
                <a:latin typeface="Arial"/>
                <a:ea typeface="Arial"/>
                <a:cs typeface="Arial"/>
              </a:rPr>
              <a:t>Mission outcomes</a:t>
            </a:r>
          </a:p>
        </p:txBody>
      </p:sp>
      <p:sp>
        <p:nvSpPr>
          <p:cNvPr id="48" name="element-145">
            <a:extLst xmlns:a="http://schemas.openxmlformats.org/drawingml/2006/main">
              <a:ext uri="{FF2B5EF4-FFF2-40B4-BE49-F238E27FC236}">
                <a16:creationId xmlns:a16="http://schemas.microsoft.com/office/drawing/2014/main" id="{439BBA0C-DDD5-437E-BD0E-66AE2E0D5514}"/>
              </a:ext>
            </a:extLst>
          </p:cNvPr>
          <p:cNvSpPr>
            <a:spLocks xmlns:a="http://schemas.openxmlformats.org/drawingml/2006/main" noGrp="1"/>
          </p:cNvSpPr>
          <p:nvPr/>
        </p:nvSpPr>
        <p:spPr>
          <a:xfrm xmlns:a="http://schemas.openxmlformats.org/drawingml/2006/main">
            <a:off x="381000" y="6819900"/>
            <a:ext cx="1638300" cy="1009650"/>
          </a:xfrm>
          <a:prstGeom xmlns:a="http://schemas.openxmlformats.org/drawingml/2006/main" prst="rect">
            <a:avLst/>
          </a:prstGeom>
          <a:solidFill xmlns:a="http://schemas.openxmlformats.org/drawingml/2006/main">
            <a:srgbClr val="102B4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9" name="element-146">
            <a:extLst xmlns:a="http://schemas.openxmlformats.org/drawingml/2006/main">
              <a:ext uri="{FF2B5EF4-FFF2-40B4-BE49-F238E27FC236}">
                <a16:creationId xmlns:a16="http://schemas.microsoft.com/office/drawing/2014/main" id="{796D5135-0D48-44C1-81F3-D755BC2C9590}"/>
              </a:ext>
            </a:extLst>
          </p:cNvPr>
          <p:cNvSpPr>
            <a:spLocks xmlns:a="http://schemas.openxmlformats.org/drawingml/2006/main" noGrp="1"/>
          </p:cNvSpPr>
          <p:nvPr/>
        </p:nvSpPr>
        <p:spPr>
          <a:xfrm xmlns:a="http://schemas.openxmlformats.org/drawingml/2006/main">
            <a:off x="504825" y="6953250"/>
            <a:ext cx="14097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Faster</a:t>
            </a:r>
          </a:p>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triage</a:t>
            </a:r>
          </a:p>
        </p:txBody>
      </p:sp>
      <p:sp>
        <p:nvSpPr>
          <p:cNvPr id="50" name="element-147">
            <a:extLst xmlns:a="http://schemas.openxmlformats.org/drawingml/2006/main">
              <a:ext uri="{FF2B5EF4-FFF2-40B4-BE49-F238E27FC236}">
                <a16:creationId xmlns:a16="http://schemas.microsoft.com/office/drawing/2014/main" id="{99DE88CD-61FA-4546-9006-84551D06709C}"/>
              </a:ext>
            </a:extLst>
          </p:cNvPr>
          <p:cNvSpPr>
            <a:spLocks xmlns:a="http://schemas.openxmlformats.org/drawingml/2006/main" noGrp="1"/>
          </p:cNvSpPr>
          <p:nvPr/>
        </p:nvSpPr>
        <p:spPr>
          <a:xfrm xmlns:a="http://schemas.openxmlformats.org/drawingml/2006/main">
            <a:off x="504825" y="7458075"/>
            <a:ext cx="1428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Prioritize risk in</a:t>
            </a:r>
          </a:p>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compressed windows</a:t>
            </a:r>
          </a:p>
        </p:txBody>
      </p:sp>
      <p:sp>
        <p:nvSpPr>
          <p:cNvPr id="51" name="element-148">
            <a:extLst xmlns:a="http://schemas.openxmlformats.org/drawingml/2006/main">
              <a:ext uri="{FF2B5EF4-FFF2-40B4-BE49-F238E27FC236}">
                <a16:creationId xmlns:a16="http://schemas.microsoft.com/office/drawing/2014/main" id="{FE117C9A-4275-4B9F-B0B3-C8C97FC1F198}"/>
              </a:ext>
            </a:extLst>
          </p:cNvPr>
          <p:cNvSpPr>
            <a:spLocks xmlns:a="http://schemas.openxmlformats.org/drawingml/2006/main" noGrp="1"/>
          </p:cNvSpPr>
          <p:nvPr/>
        </p:nvSpPr>
        <p:spPr>
          <a:xfrm xmlns:a="http://schemas.openxmlformats.org/drawingml/2006/main">
            <a:off x="2171700" y="6819900"/>
            <a:ext cx="1638300" cy="1009650"/>
          </a:xfrm>
          <a:prstGeom xmlns:a="http://schemas.openxmlformats.org/drawingml/2006/main" prst="rect">
            <a:avLst/>
          </a:prstGeom>
          <a:solidFill xmlns:a="http://schemas.openxmlformats.org/drawingml/2006/main">
            <a:srgbClr val="102B4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2" name="element-149">
            <a:extLst xmlns:a="http://schemas.openxmlformats.org/drawingml/2006/main">
              <a:ext uri="{FF2B5EF4-FFF2-40B4-BE49-F238E27FC236}">
                <a16:creationId xmlns:a16="http://schemas.microsoft.com/office/drawing/2014/main" id="{A7DFFBC7-721D-471D-88CE-7E0C2199168C}"/>
              </a:ext>
            </a:extLst>
          </p:cNvPr>
          <p:cNvSpPr>
            <a:spLocks xmlns:a="http://schemas.openxmlformats.org/drawingml/2006/main" noGrp="1"/>
          </p:cNvSpPr>
          <p:nvPr/>
        </p:nvSpPr>
        <p:spPr>
          <a:xfrm xmlns:a="http://schemas.openxmlformats.org/drawingml/2006/main">
            <a:off x="2295525" y="6953250"/>
            <a:ext cx="14097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Targeted</a:t>
            </a:r>
          </a:p>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inspections</a:t>
            </a:r>
          </a:p>
        </p:txBody>
      </p:sp>
      <p:sp>
        <p:nvSpPr>
          <p:cNvPr id="53" name="element-150">
            <a:extLst xmlns:a="http://schemas.openxmlformats.org/drawingml/2006/main">
              <a:ext uri="{FF2B5EF4-FFF2-40B4-BE49-F238E27FC236}">
                <a16:creationId xmlns:a16="http://schemas.microsoft.com/office/drawing/2014/main" id="{81577B7D-65D7-4438-9834-CBA396BC939E}"/>
              </a:ext>
            </a:extLst>
          </p:cNvPr>
          <p:cNvSpPr>
            <a:spLocks xmlns:a="http://schemas.openxmlformats.org/drawingml/2006/main" noGrp="1"/>
          </p:cNvSpPr>
          <p:nvPr/>
        </p:nvSpPr>
        <p:spPr>
          <a:xfrm xmlns:a="http://schemas.openxmlformats.org/drawingml/2006/main">
            <a:off x="2295525" y="7458075"/>
            <a:ext cx="1428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Focus scarce capacity</a:t>
            </a:r>
          </a:p>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on the right shipments</a:t>
            </a:r>
          </a:p>
        </p:txBody>
      </p:sp>
      <p:sp>
        <p:nvSpPr>
          <p:cNvPr id="54" name="element-151">
            <a:extLst xmlns:a="http://schemas.openxmlformats.org/drawingml/2006/main">
              <a:ext uri="{FF2B5EF4-FFF2-40B4-BE49-F238E27FC236}">
                <a16:creationId xmlns:a16="http://schemas.microsoft.com/office/drawing/2014/main" id="{D69CFEAA-91B0-4790-B9F2-6AE4085160B7}"/>
              </a:ext>
            </a:extLst>
          </p:cNvPr>
          <p:cNvSpPr>
            <a:spLocks xmlns:a="http://schemas.openxmlformats.org/drawingml/2006/main" noGrp="1"/>
          </p:cNvSpPr>
          <p:nvPr/>
        </p:nvSpPr>
        <p:spPr>
          <a:xfrm xmlns:a="http://schemas.openxmlformats.org/drawingml/2006/main">
            <a:off x="3962400" y="6819900"/>
            <a:ext cx="1638300" cy="1009650"/>
          </a:xfrm>
          <a:prstGeom xmlns:a="http://schemas.openxmlformats.org/drawingml/2006/main" prst="rect">
            <a:avLst/>
          </a:prstGeom>
          <a:solidFill xmlns:a="http://schemas.openxmlformats.org/drawingml/2006/main">
            <a:srgbClr val="102B4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5" name="element-152">
            <a:extLst xmlns:a="http://schemas.openxmlformats.org/drawingml/2006/main">
              <a:ext uri="{FF2B5EF4-FFF2-40B4-BE49-F238E27FC236}">
                <a16:creationId xmlns:a16="http://schemas.microsoft.com/office/drawing/2014/main" id="{9060D48D-1520-49B4-9789-6B2CA6BCCB33}"/>
              </a:ext>
            </a:extLst>
          </p:cNvPr>
          <p:cNvSpPr>
            <a:spLocks xmlns:a="http://schemas.openxmlformats.org/drawingml/2006/main" noGrp="1"/>
          </p:cNvSpPr>
          <p:nvPr/>
        </p:nvSpPr>
        <p:spPr>
          <a:xfrm xmlns:a="http://schemas.openxmlformats.org/drawingml/2006/main">
            <a:off x="4086225" y="6953250"/>
            <a:ext cx="14097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Defensible</a:t>
            </a:r>
          </a:p>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decisions</a:t>
            </a:r>
          </a:p>
        </p:txBody>
      </p:sp>
      <p:sp>
        <p:nvSpPr>
          <p:cNvPr id="56" name="element-153">
            <a:extLst xmlns:a="http://schemas.openxmlformats.org/drawingml/2006/main">
              <a:ext uri="{FF2B5EF4-FFF2-40B4-BE49-F238E27FC236}">
                <a16:creationId xmlns:a16="http://schemas.microsoft.com/office/drawing/2014/main" id="{96AEBDD4-C882-459E-A849-6D7C2E0F6279}"/>
              </a:ext>
            </a:extLst>
          </p:cNvPr>
          <p:cNvSpPr>
            <a:spLocks xmlns:a="http://schemas.openxmlformats.org/drawingml/2006/main" noGrp="1"/>
          </p:cNvSpPr>
          <p:nvPr/>
        </p:nvSpPr>
        <p:spPr>
          <a:xfrm xmlns:a="http://schemas.openxmlformats.org/drawingml/2006/main">
            <a:off x="4086225" y="7458075"/>
            <a:ext cx="1428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Trace evidence, scores,</a:t>
            </a:r>
          </a:p>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rules and human judgment</a:t>
            </a:r>
          </a:p>
        </p:txBody>
      </p:sp>
      <p:sp>
        <p:nvSpPr>
          <p:cNvPr id="57" name="element-154">
            <a:extLst xmlns:a="http://schemas.openxmlformats.org/drawingml/2006/main">
              <a:ext uri="{FF2B5EF4-FFF2-40B4-BE49-F238E27FC236}">
                <a16:creationId xmlns:a16="http://schemas.microsoft.com/office/drawing/2014/main" id="{7395FB7A-0C43-404A-B63A-4F31A8778F55}"/>
              </a:ext>
            </a:extLst>
          </p:cNvPr>
          <p:cNvSpPr>
            <a:spLocks xmlns:a="http://schemas.openxmlformats.org/drawingml/2006/main" noGrp="1"/>
          </p:cNvSpPr>
          <p:nvPr/>
        </p:nvSpPr>
        <p:spPr>
          <a:xfrm xmlns:a="http://schemas.openxmlformats.org/drawingml/2006/main">
            <a:off x="5753100" y="6819900"/>
            <a:ext cx="1638300" cy="1009650"/>
          </a:xfrm>
          <a:prstGeom xmlns:a="http://schemas.openxmlformats.org/drawingml/2006/main" prst="rect">
            <a:avLst/>
          </a:prstGeom>
          <a:solidFill xmlns:a="http://schemas.openxmlformats.org/drawingml/2006/main">
            <a:srgbClr val="102B4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8" name="element-155">
            <a:extLst xmlns:a="http://schemas.openxmlformats.org/drawingml/2006/main">
              <a:ext uri="{FF2B5EF4-FFF2-40B4-BE49-F238E27FC236}">
                <a16:creationId xmlns:a16="http://schemas.microsoft.com/office/drawing/2014/main" id="{03591AAD-3798-4087-8673-398CB096DD2E}"/>
              </a:ext>
            </a:extLst>
          </p:cNvPr>
          <p:cNvSpPr>
            <a:spLocks xmlns:a="http://schemas.openxmlformats.org/drawingml/2006/main" noGrp="1"/>
          </p:cNvSpPr>
          <p:nvPr/>
        </p:nvSpPr>
        <p:spPr>
          <a:xfrm xmlns:a="http://schemas.openxmlformats.org/drawingml/2006/main">
            <a:off x="5876925" y="6953250"/>
            <a:ext cx="14097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Coordinated</a:t>
            </a:r>
          </a:p>
          <a:p xmlns:a="http://schemas.openxmlformats.org/drawingml/2006/main">
            <a:pPr>
              <a:buNone/>
              <a:defRPr sz="1575" b="1">
                <a:solidFill>
                  <a:srgbClr val="FFFFFF"/>
                </a:solidFill>
                <a:latin typeface="Arial"/>
                <a:ea typeface="Arial"/>
                <a:cs typeface="Arial"/>
              </a:defRPr>
            </a:pPr>
            <a:r>
              <a:rPr sz="1575" b="1">
                <a:solidFill>
                  <a:srgbClr val="FFFFFF"/>
                </a:solidFill>
                <a:latin typeface="Arial"/>
                <a:ea typeface="Arial"/>
                <a:cs typeface="Arial"/>
              </a:rPr>
              <a:t>action</a:t>
            </a:r>
          </a:p>
        </p:txBody>
      </p:sp>
      <p:sp>
        <p:nvSpPr>
          <p:cNvPr id="59" name="element-156">
            <a:extLst xmlns:a="http://schemas.openxmlformats.org/drawingml/2006/main">
              <a:ext uri="{FF2B5EF4-FFF2-40B4-BE49-F238E27FC236}">
                <a16:creationId xmlns:a16="http://schemas.microsoft.com/office/drawing/2014/main" id="{69138342-F122-4E12-8A56-B8967A70E58E}"/>
              </a:ext>
            </a:extLst>
          </p:cNvPr>
          <p:cNvSpPr>
            <a:spLocks xmlns:a="http://schemas.openxmlformats.org/drawingml/2006/main" noGrp="1"/>
          </p:cNvSpPr>
          <p:nvPr/>
        </p:nvSpPr>
        <p:spPr>
          <a:xfrm xmlns:a="http://schemas.openxmlformats.org/drawingml/2006/main">
            <a:off x="5876925" y="7458075"/>
            <a:ext cx="1428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Share intelligence across</a:t>
            </a:r>
          </a:p>
          <a:p xmlns:a="http://schemas.openxmlformats.org/drawingml/2006/main">
            <a:pPr>
              <a:buNone/>
              <a:defRPr sz="825" b="0">
                <a:solidFill>
                  <a:srgbClr val="FFFFFF"/>
                </a:solidFill>
                <a:latin typeface="Arial"/>
                <a:ea typeface="Arial"/>
                <a:cs typeface="Arial"/>
              </a:defRPr>
            </a:pPr>
            <a:r>
              <a:rPr sz="825" b="0">
                <a:solidFill>
                  <a:srgbClr val="FFFFFF"/>
                </a:solidFill>
                <a:latin typeface="Arial"/>
                <a:ea typeface="Arial"/>
                <a:cs typeface="Arial"/>
              </a:rPr>
              <a:t>agencies and partners</a:t>
            </a:r>
          </a:p>
        </p:txBody>
      </p:sp>
      <p:sp>
        <p:nvSpPr>
          <p:cNvPr id="60" name="element-157">
            <a:extLst xmlns:a="http://schemas.openxmlformats.org/drawingml/2006/main">
              <a:ext uri="{FF2B5EF4-FFF2-40B4-BE49-F238E27FC236}">
                <a16:creationId xmlns:a16="http://schemas.microsoft.com/office/drawing/2014/main" id="{ED5169D0-02FC-4E45-AD60-55AEF5685DA5}"/>
              </a:ext>
            </a:extLst>
          </p:cNvPr>
          <p:cNvSpPr>
            <a:spLocks xmlns:a="http://schemas.openxmlformats.org/drawingml/2006/main" noGrp="1"/>
          </p:cNvSpPr>
          <p:nvPr/>
        </p:nvSpPr>
        <p:spPr>
          <a:xfrm xmlns:a="http://schemas.openxmlformats.org/drawingml/2006/main">
            <a:off x="381000" y="8039100"/>
            <a:ext cx="701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650" b="1">
                <a:solidFill>
                  <a:srgbClr val="102B42"/>
                </a:solidFill>
                <a:latin typeface="Arial"/>
                <a:ea typeface="Arial"/>
                <a:cs typeface="Arial"/>
              </a:defRPr>
            </a:pPr>
            <a:r>
              <a:rPr sz="1650" b="1">
                <a:solidFill>
                  <a:srgbClr val="102B42"/>
                </a:solidFill>
                <a:latin typeface="Arial"/>
                <a:ea typeface="Arial"/>
                <a:cs typeface="Arial"/>
              </a:rPr>
              <a:t>Designed for mission adoption</a:t>
            </a:r>
          </a:p>
        </p:txBody>
      </p:sp>
      <p:sp>
        <p:nvSpPr>
          <p:cNvPr id="61" name="element-158">
            <a:extLst xmlns:a="http://schemas.openxmlformats.org/drawingml/2006/main">
              <a:ext uri="{FF2B5EF4-FFF2-40B4-BE49-F238E27FC236}">
                <a16:creationId xmlns:a16="http://schemas.microsoft.com/office/drawing/2014/main" id="{2007B6C9-19A8-4DDE-96F0-4F3CEF05D556}"/>
              </a:ext>
            </a:extLst>
          </p:cNvPr>
          <p:cNvSpPr>
            <a:spLocks xmlns:a="http://schemas.openxmlformats.org/drawingml/2006/main" noGrp="1"/>
          </p:cNvSpPr>
          <p:nvPr/>
        </p:nvSpPr>
        <p:spPr>
          <a:xfrm xmlns:a="http://schemas.openxmlformats.org/drawingml/2006/main">
            <a:off x="381000" y="8429625"/>
            <a:ext cx="22479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275" b="1">
                <a:solidFill>
                  <a:srgbClr val="087F88"/>
                </a:solidFill>
                <a:latin typeface="Arial"/>
                <a:ea typeface="Arial"/>
                <a:cs typeface="Arial"/>
              </a:defRPr>
            </a:pPr>
            <a:r>
              <a:rPr sz="1275" b="1">
                <a:solidFill>
                  <a:srgbClr val="087F88"/>
                </a:solidFill>
                <a:latin typeface="Arial"/>
                <a:ea typeface="Arial"/>
                <a:cs typeface="Arial"/>
              </a:rPr>
              <a:t>Integrate</a:t>
            </a:r>
          </a:p>
        </p:txBody>
      </p:sp>
      <p:sp>
        <p:nvSpPr>
          <p:cNvPr id="62" name="element-159">
            <a:extLst xmlns:a="http://schemas.openxmlformats.org/drawingml/2006/main">
              <a:ext uri="{FF2B5EF4-FFF2-40B4-BE49-F238E27FC236}">
                <a16:creationId xmlns:a16="http://schemas.microsoft.com/office/drawing/2014/main" id="{25463A13-7424-4B07-9678-06C8F7CAFC4A}"/>
              </a:ext>
            </a:extLst>
          </p:cNvPr>
          <p:cNvSpPr>
            <a:spLocks xmlns:a="http://schemas.openxmlformats.org/drawingml/2006/main" noGrp="1"/>
          </p:cNvSpPr>
          <p:nvPr/>
        </p:nvSpPr>
        <p:spPr>
          <a:xfrm xmlns:a="http://schemas.openxmlformats.org/drawingml/2006/main">
            <a:off x="381000" y="8724900"/>
            <a:ext cx="2257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Connect agency systems, trusted</a:t>
            </a:r>
          </a:p>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external sources, cloud and COTS.</a:t>
            </a:r>
          </a:p>
        </p:txBody>
      </p:sp>
      <p:sp>
        <p:nvSpPr>
          <p:cNvPr id="63" name="element-160">
            <a:extLst xmlns:a="http://schemas.openxmlformats.org/drawingml/2006/main">
              <a:ext uri="{FF2B5EF4-FFF2-40B4-BE49-F238E27FC236}">
                <a16:creationId xmlns:a16="http://schemas.microsoft.com/office/drawing/2014/main" id="{BB1F1156-5040-493B-A9F4-3AF7D1089C81}"/>
              </a:ext>
            </a:extLst>
          </p:cNvPr>
          <p:cNvSpPr>
            <a:spLocks xmlns:a="http://schemas.openxmlformats.org/drawingml/2006/main" noGrp="1"/>
          </p:cNvSpPr>
          <p:nvPr/>
        </p:nvSpPr>
        <p:spPr>
          <a:xfrm xmlns:a="http://schemas.openxmlformats.org/drawingml/2006/main">
            <a:off x="2562225" y="8458200"/>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4" name="element-161">
            <a:extLst xmlns:a="http://schemas.openxmlformats.org/drawingml/2006/main">
              <a:ext uri="{FF2B5EF4-FFF2-40B4-BE49-F238E27FC236}">
                <a16:creationId xmlns:a16="http://schemas.microsoft.com/office/drawing/2014/main" id="{E738E2EC-63EE-4B93-B028-31359AABF8AB}"/>
              </a:ext>
            </a:extLst>
          </p:cNvPr>
          <p:cNvSpPr>
            <a:spLocks xmlns:a="http://schemas.openxmlformats.org/drawingml/2006/main" noGrp="1"/>
          </p:cNvSpPr>
          <p:nvPr/>
        </p:nvSpPr>
        <p:spPr>
          <a:xfrm xmlns:a="http://schemas.openxmlformats.org/drawingml/2006/main">
            <a:off x="2762250" y="8429625"/>
            <a:ext cx="22479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275" b="1">
                <a:solidFill>
                  <a:srgbClr val="087F88"/>
                </a:solidFill>
                <a:latin typeface="Arial"/>
                <a:ea typeface="Arial"/>
                <a:cs typeface="Arial"/>
              </a:defRPr>
            </a:pPr>
            <a:r>
              <a:rPr sz="1275" b="1">
                <a:solidFill>
                  <a:srgbClr val="087F88"/>
                </a:solidFill>
                <a:latin typeface="Arial"/>
                <a:ea typeface="Arial"/>
                <a:cs typeface="Arial"/>
              </a:rPr>
              <a:t>Operationalize</a:t>
            </a:r>
          </a:p>
        </p:txBody>
      </p:sp>
      <p:sp>
        <p:nvSpPr>
          <p:cNvPr id="65" name="element-162">
            <a:extLst xmlns:a="http://schemas.openxmlformats.org/drawingml/2006/main">
              <a:ext uri="{FF2B5EF4-FFF2-40B4-BE49-F238E27FC236}">
                <a16:creationId xmlns:a16="http://schemas.microsoft.com/office/drawing/2014/main" id="{8872A95C-5C1E-4015-8BB7-E74EC9CAE45B}"/>
              </a:ext>
            </a:extLst>
          </p:cNvPr>
          <p:cNvSpPr>
            <a:spLocks xmlns:a="http://schemas.openxmlformats.org/drawingml/2006/main" noGrp="1"/>
          </p:cNvSpPr>
          <p:nvPr/>
        </p:nvSpPr>
        <p:spPr>
          <a:xfrm xmlns:a="http://schemas.openxmlformats.org/drawingml/2006/main">
            <a:off x="2762250" y="8724900"/>
            <a:ext cx="2257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Tune models, rules, workflows and</a:t>
            </a:r>
          </a:p>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experiences to agency realities.</a:t>
            </a:r>
          </a:p>
        </p:txBody>
      </p:sp>
      <p:sp>
        <p:nvSpPr>
          <p:cNvPr id="66" name="element-163">
            <a:extLst xmlns:a="http://schemas.openxmlformats.org/drawingml/2006/main">
              <a:ext uri="{FF2B5EF4-FFF2-40B4-BE49-F238E27FC236}">
                <a16:creationId xmlns:a16="http://schemas.microsoft.com/office/drawing/2014/main" id="{AE60C7A7-464C-42F1-A226-D774EC82B92F}"/>
              </a:ext>
            </a:extLst>
          </p:cNvPr>
          <p:cNvSpPr>
            <a:spLocks xmlns:a="http://schemas.openxmlformats.org/drawingml/2006/main" noGrp="1"/>
          </p:cNvSpPr>
          <p:nvPr/>
        </p:nvSpPr>
        <p:spPr>
          <a:xfrm xmlns:a="http://schemas.openxmlformats.org/drawingml/2006/main">
            <a:off x="4943475" y="8458200"/>
            <a:ext cx="123825" cy="161925"/>
          </a:xfrm>
          <a:prstGeom xmlns:a="http://schemas.openxmlformats.org/drawingml/2006/main" prst="chevron">
            <a:avLst/>
          </a:prstGeom>
          <a:solidFill xmlns:a="http://schemas.openxmlformats.org/drawingml/2006/main">
            <a:srgbClr val="087F8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7" name="element-164">
            <a:extLst xmlns:a="http://schemas.openxmlformats.org/drawingml/2006/main">
              <a:ext uri="{FF2B5EF4-FFF2-40B4-BE49-F238E27FC236}">
                <a16:creationId xmlns:a16="http://schemas.microsoft.com/office/drawing/2014/main" id="{853DFFCC-E0D3-4917-ABCA-8FDF075EF439}"/>
              </a:ext>
            </a:extLst>
          </p:cNvPr>
          <p:cNvSpPr>
            <a:spLocks xmlns:a="http://schemas.openxmlformats.org/drawingml/2006/main" noGrp="1"/>
          </p:cNvSpPr>
          <p:nvPr/>
        </p:nvSpPr>
        <p:spPr>
          <a:xfrm xmlns:a="http://schemas.openxmlformats.org/drawingml/2006/main">
            <a:off x="5143500" y="8429625"/>
            <a:ext cx="22479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1275" b="1">
                <a:solidFill>
                  <a:srgbClr val="087F88"/>
                </a:solidFill>
                <a:latin typeface="Arial"/>
                <a:ea typeface="Arial"/>
                <a:cs typeface="Arial"/>
              </a:defRPr>
            </a:pPr>
            <a:r>
              <a:rPr sz="1275" b="1">
                <a:solidFill>
                  <a:srgbClr val="087F88"/>
                </a:solidFill>
                <a:latin typeface="Arial"/>
                <a:ea typeface="Arial"/>
                <a:cs typeface="Arial"/>
              </a:rPr>
              <a:t>Continuously Improve</a:t>
            </a:r>
          </a:p>
        </p:txBody>
      </p:sp>
      <p:sp>
        <p:nvSpPr>
          <p:cNvPr id="68" name="element-165">
            <a:extLst xmlns:a="http://schemas.openxmlformats.org/drawingml/2006/main">
              <a:ext uri="{FF2B5EF4-FFF2-40B4-BE49-F238E27FC236}">
                <a16:creationId xmlns:a16="http://schemas.microsoft.com/office/drawing/2014/main" id="{59D33323-C07F-4680-BD19-C61C1870F8C9}"/>
              </a:ext>
            </a:extLst>
          </p:cNvPr>
          <p:cNvSpPr>
            <a:spLocks xmlns:a="http://schemas.openxmlformats.org/drawingml/2006/main" noGrp="1"/>
          </p:cNvSpPr>
          <p:nvPr/>
        </p:nvSpPr>
        <p:spPr>
          <a:xfrm xmlns:a="http://schemas.openxmlformats.org/drawingml/2006/main">
            <a:off x="5143500" y="8724900"/>
            <a:ext cx="2257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Use analyst and inspection outcomes</a:t>
            </a:r>
          </a:p>
          <a:p xmlns:a="http://schemas.openxmlformats.org/drawingml/2006/main">
            <a:pPr>
              <a:buNone/>
              <a:defRPr sz="900" b="0">
                <a:solidFill>
                  <a:srgbClr val="536774"/>
                </a:solidFill>
                <a:latin typeface="Arial"/>
                <a:ea typeface="Arial"/>
                <a:cs typeface="Arial"/>
              </a:defRPr>
            </a:pPr>
            <a:r>
              <a:rPr sz="900" b="0">
                <a:solidFill>
                  <a:srgbClr val="536774"/>
                </a:solidFill>
                <a:latin typeface="Arial"/>
                <a:ea typeface="Arial"/>
                <a:cs typeface="Arial"/>
              </a:rPr>
              <a:t>to refine targeting and decision quality.</a:t>
            </a:r>
          </a:p>
        </p:txBody>
      </p:sp>
      <p:sp>
        <p:nvSpPr>
          <p:cNvPr id="69" name="line-166">
            <a:extLst xmlns:a="http://schemas.openxmlformats.org/drawingml/2006/main">
              <a:ext uri="{FF2B5EF4-FFF2-40B4-BE49-F238E27FC236}">
                <a16:creationId xmlns:a16="http://schemas.microsoft.com/office/drawing/2014/main" id="{C4EA8BE2-F59C-426A-9345-9B752DDDE26D}"/>
              </a:ext>
            </a:extLst>
          </p:cNvPr>
          <p:cNvSpPr>
            <a:spLocks xmlns:a="http://schemas.openxmlformats.org/drawingml/2006/main" noGrp="1"/>
          </p:cNvSpPr>
          <p:nvPr/>
        </p:nvSpPr>
        <p:spPr>
          <a:xfrm xmlns:a="http://schemas.openxmlformats.org/drawingml/2006/main">
            <a:off x="381000" y="9163050"/>
            <a:ext cx="7010400" cy="9525"/>
          </a:xfrm>
          <a:custGeom xmlns:a="http://schemas.openxmlformats.org/drawingml/2006/main">
            <a:rect l="0" t="0" r="0" b="0"/>
            <a:pathLst>
              <a:path w="7010400" h="9525">
                <a:moveTo>
                  <a:pt x="0" y="0"/>
                </a:moveTo>
                <a:lnTo>
                  <a:pt x="7010400" y="0"/>
                </a:lnTo>
              </a:path>
            </a:pathLst>
          </a:custGeom>
          <a:noFill xmlns:a="http://schemas.openxmlformats.org/drawingml/2006/main"/>
          <a:ln xmlns:a="http://schemas.openxmlformats.org/drawingml/2006/main" w="9525">
            <a:solidFill>
              <a:srgbClr val="D4E2E6"/>
            </a:solidFill>
          </a:ln>
        </p:spPr>
        <p:txBody>
          <a:bodyPr xmlns:a="http://schemas.openxmlformats.org/drawingml/2006/main"/>
          <a:lstStyle xmlns:a="http://schemas.openxmlformats.org/drawingml/2006/main"/>
          <a:p xmlns:a="http://schemas.openxmlformats.org/drawingml/2006/main">
            <a:endParaRPr/>
          </a:p>
        </p:txBody>
      </p:sp>
      <p:sp>
        <p:nvSpPr>
          <p:cNvPr id="70" name="element-167">
            <a:extLst xmlns:a="http://schemas.openxmlformats.org/drawingml/2006/main">
              <a:ext uri="{FF2B5EF4-FFF2-40B4-BE49-F238E27FC236}">
                <a16:creationId xmlns:a16="http://schemas.microsoft.com/office/drawing/2014/main" id="{583E294D-D10A-4534-BF2D-B7F4AA566C0B}"/>
              </a:ext>
            </a:extLst>
          </p:cNvPr>
          <p:cNvSpPr>
            <a:spLocks xmlns:a="http://schemas.openxmlformats.org/drawingml/2006/main" noGrp="1"/>
          </p:cNvSpPr>
          <p:nvPr/>
        </p:nvSpPr>
        <p:spPr>
          <a:xfrm xmlns:a="http://schemas.openxmlformats.org/drawingml/2006/main">
            <a:off x="381000" y="9296400"/>
            <a:ext cx="17145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13" b="1">
                <a:solidFill>
                  <a:srgbClr val="087F88"/>
                </a:solidFill>
                <a:latin typeface="Arial"/>
                <a:ea typeface="Arial"/>
                <a:cs typeface="Arial"/>
              </a:defRPr>
            </a:pPr>
            <a:r>
              <a:rPr sz="713" b="1">
                <a:solidFill>
                  <a:srgbClr val="087F88"/>
                </a:solidFill>
                <a:latin typeface="Arial"/>
                <a:ea typeface="Arial"/>
                <a:cs typeface="Arial"/>
              </a:rPr>
              <a:t>TRIP POINTS OF CONTACT</a:t>
            </a:r>
          </a:p>
        </p:txBody>
      </p:sp>
      <p:sp>
        <p:nvSpPr>
          <p:cNvPr id="71" name="element-168">
            <a:extLst xmlns:a="http://schemas.openxmlformats.org/drawingml/2006/main">
              <a:ext uri="{FF2B5EF4-FFF2-40B4-BE49-F238E27FC236}">
                <a16:creationId xmlns:a16="http://schemas.microsoft.com/office/drawing/2014/main" id="{9F2ADF73-E84B-46BA-AD6D-B0679F547D27}"/>
              </a:ext>
            </a:extLst>
          </p:cNvPr>
          <p:cNvSpPr>
            <a:spLocks xmlns:a="http://schemas.openxmlformats.org/drawingml/2006/main" noGrp="1"/>
          </p:cNvSpPr>
          <p:nvPr/>
        </p:nvSpPr>
        <p:spPr>
          <a:xfrm xmlns:a="http://schemas.openxmlformats.org/drawingml/2006/main">
            <a:off x="2295525" y="9277350"/>
            <a:ext cx="2095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Muntaha Wali</a:t>
            </a:r>
          </a:p>
        </p:txBody>
      </p:sp>
      <p:sp>
        <p:nvSpPr>
          <p:cNvPr id="72" name="element-169">
            <a:extLst xmlns:a="http://schemas.openxmlformats.org/drawingml/2006/main">
              <a:ext uri="{FF2B5EF4-FFF2-40B4-BE49-F238E27FC236}">
                <a16:creationId xmlns:a16="http://schemas.microsoft.com/office/drawing/2014/main" id="{F7A6350C-E22E-496E-9139-30FF480858D8}"/>
              </a:ext>
            </a:extLst>
          </p:cNvPr>
          <p:cNvSpPr>
            <a:spLocks xmlns:a="http://schemas.openxmlformats.org/drawingml/2006/main" noGrp="1"/>
          </p:cNvSpPr>
          <p:nvPr/>
        </p:nvSpPr>
        <p:spPr>
          <a:xfrm xmlns:a="http://schemas.openxmlformats.org/drawingml/2006/main">
            <a:off x="2295525" y="9439275"/>
            <a:ext cx="22479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10" b="0">
                <a:solidFill>
                  <a:srgbClr val="536774"/>
                </a:solidFill>
                <a:latin typeface="Arial"/>
                <a:ea typeface="Arial"/>
                <a:cs typeface="Arial"/>
              </a:defRPr>
            </a:pPr>
            <a:r>
              <a:rPr sz="810" b="0">
                <a:solidFill>
                  <a:srgbClr val="536774"/>
                </a:solidFill>
                <a:latin typeface="Arial"/>
                <a:ea typeface="Arial"/>
                <a:cs typeface="Arial"/>
              </a:rPr>
              <a:t>Chief Executive Officer</a:t>
            </a:r>
          </a:p>
        </p:txBody>
      </p:sp>
      <p:sp>
        <p:nvSpPr>
          <p:cNvPr id="73" name="element-170">
            <a:extLst xmlns:a="http://schemas.openxmlformats.org/drawingml/2006/main">
              <a:ext uri="{FF2B5EF4-FFF2-40B4-BE49-F238E27FC236}">
                <a16:creationId xmlns:a16="http://schemas.microsoft.com/office/drawing/2014/main" id="{DBFBB50F-1B3B-4A6C-92F6-0E6D4F2AD9DD}"/>
              </a:ext>
            </a:extLst>
          </p:cNvPr>
          <p:cNvSpPr>
            <a:spLocks xmlns:a="http://schemas.openxmlformats.org/drawingml/2006/main" noGrp="1"/>
          </p:cNvSpPr>
          <p:nvPr/>
        </p:nvSpPr>
        <p:spPr>
          <a:xfrm xmlns:a="http://schemas.openxmlformats.org/drawingml/2006/main">
            <a:off x="4981575" y="9277350"/>
            <a:ext cx="2409825"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900" b="1">
                <a:solidFill>
                  <a:srgbClr val="102B42"/>
                </a:solidFill>
                <a:latin typeface="Arial"/>
                <a:ea typeface="Arial"/>
                <a:cs typeface="Arial"/>
              </a:defRPr>
            </a:pPr>
            <a:r>
              <a:rPr sz="900" b="1">
                <a:solidFill>
                  <a:srgbClr val="102B42"/>
                </a:solidFill>
                <a:latin typeface="Arial"/>
                <a:ea typeface="Arial"/>
                <a:cs typeface="Arial"/>
              </a:rPr>
              <a:t>Chetan “Aryan” Paul</a:t>
            </a:r>
          </a:p>
        </p:txBody>
      </p:sp>
      <p:sp>
        <p:nvSpPr>
          <p:cNvPr id="74" name="element-171">
            <a:extLst xmlns:a="http://schemas.openxmlformats.org/drawingml/2006/main">
              <a:ext uri="{FF2B5EF4-FFF2-40B4-BE49-F238E27FC236}">
                <a16:creationId xmlns:a16="http://schemas.microsoft.com/office/drawing/2014/main" id="{B784A205-A931-434A-AB00-7A6C83884B44}"/>
              </a:ext>
            </a:extLst>
          </p:cNvPr>
          <p:cNvSpPr>
            <a:spLocks xmlns:a="http://schemas.openxmlformats.org/drawingml/2006/main" noGrp="1"/>
          </p:cNvSpPr>
          <p:nvPr/>
        </p:nvSpPr>
        <p:spPr>
          <a:xfrm xmlns:a="http://schemas.openxmlformats.org/drawingml/2006/main">
            <a:off x="4981575" y="9439275"/>
            <a:ext cx="24098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810" b="0">
                <a:solidFill>
                  <a:srgbClr val="536774"/>
                </a:solidFill>
                <a:latin typeface="Arial"/>
                <a:ea typeface="Arial"/>
                <a:cs typeface="Arial"/>
              </a:defRPr>
            </a:pPr>
            <a:r>
              <a:rPr sz="810" b="0">
                <a:solidFill>
                  <a:srgbClr val="536774"/>
                </a:solidFill>
                <a:latin typeface="Arial"/>
                <a:ea typeface="Arial"/>
                <a:cs typeface="Arial"/>
              </a:rPr>
              <a:t>Chief Technology Officer / CIO</a:t>
            </a:r>
          </a:p>
        </p:txBody>
      </p:sp>
      <p:sp>
        <p:nvSpPr>
          <p:cNvPr id="75" name="line-172">
            <a:extLst xmlns:a="http://schemas.openxmlformats.org/drawingml/2006/main">
              <a:ext uri="{FF2B5EF4-FFF2-40B4-BE49-F238E27FC236}">
                <a16:creationId xmlns:a16="http://schemas.microsoft.com/office/drawing/2014/main" id="{40A1FDD3-B5CC-49CA-9186-A4B6A64FD912}"/>
              </a:ext>
            </a:extLst>
          </p:cNvPr>
          <p:cNvSpPr>
            <a:spLocks xmlns:a="http://schemas.openxmlformats.org/drawingml/2006/main" noGrp="1"/>
          </p:cNvSpPr>
          <p:nvPr/>
        </p:nvSpPr>
        <p:spPr>
          <a:xfrm xmlns:a="http://schemas.openxmlformats.org/drawingml/2006/main">
            <a:off x="381000" y="9610725"/>
            <a:ext cx="7010400" cy="9525"/>
          </a:xfrm>
          <a:custGeom xmlns:a="http://schemas.openxmlformats.org/drawingml/2006/main">
            <a:rect l="0" t="0" r="0" b="0"/>
            <a:pathLst>
              <a:path w="7010400" h="9525">
                <a:moveTo>
                  <a:pt x="0" y="0"/>
                </a:moveTo>
                <a:lnTo>
                  <a:pt x="7010400" y="0"/>
                </a:lnTo>
              </a:path>
            </a:pathLst>
          </a:custGeom>
          <a:noFill xmlns:a="http://schemas.openxmlformats.org/drawingml/2006/main"/>
          <a:ln xmlns:a="http://schemas.openxmlformats.org/drawingml/2006/main" w="9525">
            <a:solidFill>
              <a:srgbClr val="D4E2E6"/>
            </a:solidFill>
          </a:ln>
        </p:spPr>
        <p:txBody>
          <a:bodyPr xmlns:a="http://schemas.openxmlformats.org/drawingml/2006/main"/>
          <a:lstStyle xmlns:a="http://schemas.openxmlformats.org/drawingml/2006/main"/>
          <a:p xmlns:a="http://schemas.openxmlformats.org/drawingml/2006/main">
            <a:endParaRPr/>
          </a:p>
        </p:txBody>
      </p:sp>
      <p:sp>
        <p:nvSpPr>
          <p:cNvPr id="76" name="element-173">
            <a:extLst xmlns:a="http://schemas.openxmlformats.org/drawingml/2006/main">
              <a:ext uri="{FF2B5EF4-FFF2-40B4-BE49-F238E27FC236}">
                <a16:creationId xmlns:a16="http://schemas.microsoft.com/office/drawing/2014/main" id="{DF942273-FABF-4528-8128-72C1642C7196}"/>
              </a:ext>
            </a:extLst>
          </p:cNvPr>
          <p:cNvSpPr>
            <a:spLocks xmlns:a="http://schemas.openxmlformats.org/drawingml/2006/main" noGrp="1"/>
          </p:cNvSpPr>
          <p:nvPr/>
        </p:nvSpPr>
        <p:spPr>
          <a:xfrm xmlns:a="http://schemas.openxmlformats.org/drawingml/2006/main">
            <a:off x="381000" y="97536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0">
                <a:solidFill>
                  <a:srgbClr val="536774"/>
                </a:solidFill>
                <a:latin typeface="Arial"/>
                <a:ea typeface="Arial"/>
                <a:cs typeface="Arial"/>
              </a:defRPr>
            </a:pPr>
            <a:r>
              <a:rPr sz="750" b="0">
                <a:solidFill>
                  <a:srgbClr val="536774"/>
                </a:solidFill>
                <a:latin typeface="Arial"/>
                <a:ea typeface="Arial"/>
                <a:cs typeface="Arial"/>
              </a:rPr>
              <a:t>© 2026 Three Shores AI</a:t>
            </a:r>
          </a:p>
        </p:txBody>
      </p:sp>
      <p:sp>
        <p:nvSpPr>
          <p:cNvPr id="77" name="element-174">
            <a:extLst xmlns:a="http://schemas.openxmlformats.org/drawingml/2006/main">
              <a:ext uri="{FF2B5EF4-FFF2-40B4-BE49-F238E27FC236}">
                <a16:creationId xmlns:a16="http://schemas.microsoft.com/office/drawing/2014/main" id="{1424B0F6-6767-40B5-B791-67D0C5276F99}"/>
              </a:ext>
            </a:extLst>
          </p:cNvPr>
          <p:cNvSpPr>
            <a:spLocks xmlns:a="http://schemas.openxmlformats.org/drawingml/2006/main" noGrp="1"/>
          </p:cNvSpPr>
          <p:nvPr/>
        </p:nvSpPr>
        <p:spPr>
          <a:xfrm xmlns:a="http://schemas.openxmlformats.org/drawingml/2006/main">
            <a:off x="3333750" y="9753600"/>
            <a:ext cx="15240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1">
                <a:solidFill>
                  <a:srgbClr val="087F88"/>
                </a:solidFill>
                <a:latin typeface="Arial"/>
                <a:ea typeface="Arial"/>
                <a:cs typeface="Arial"/>
              </a:defRPr>
            </a:pPr>
            <a:r>
              <a:rPr sz="750" b="1">
                <a:solidFill>
                  <a:srgbClr val="087F88"/>
                </a:solidFill>
                <a:latin typeface="Arial"/>
                <a:ea typeface="Arial"/>
                <a:cs typeface="Arial"/>
              </a:rPr>
              <a:t>Three Shores AI</a:t>
            </a:r>
          </a:p>
        </p:txBody>
      </p:sp>
      <p:sp>
        <p:nvSpPr>
          <p:cNvPr id="78" name="element-175">
            <a:extLst xmlns:a="http://schemas.openxmlformats.org/drawingml/2006/main">
              <a:ext uri="{FF2B5EF4-FFF2-40B4-BE49-F238E27FC236}">
                <a16:creationId xmlns:a16="http://schemas.microsoft.com/office/drawing/2014/main" id="{E287D1AC-19D7-4663-9604-4B142A460D21}"/>
              </a:ext>
            </a:extLst>
          </p:cNvPr>
          <p:cNvSpPr>
            <a:spLocks xmlns:a="http://schemas.openxmlformats.org/drawingml/2006/main" noGrp="1"/>
          </p:cNvSpPr>
          <p:nvPr/>
        </p:nvSpPr>
        <p:spPr>
          <a:xfrm xmlns:a="http://schemas.openxmlformats.org/drawingml/2006/main">
            <a:off x="6705600" y="9753600"/>
            <a:ext cx="6858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buNone/>
              <a:defRPr sz="750" b="0">
                <a:solidFill>
                  <a:srgbClr val="536774"/>
                </a:solidFill>
                <a:latin typeface="Arial"/>
                <a:ea typeface="Arial"/>
                <a:cs typeface="Arial"/>
              </a:defRPr>
            </a:pPr>
            <a:r>
              <a:rPr sz="750" b="0">
                <a:solidFill>
                  <a:srgbClr val="536774"/>
                </a:solidFill>
                <a:latin typeface="Arial"/>
                <a:ea typeface="Arial"/>
                <a:cs typeface="Arial"/>
              </a:rPr>
              <a:t>TRIP  /  02</a:t>
            </a:r>
          </a:p>
        </p:txBody>
      </p:sp>
      <p:sp>
        <p:nvSpPr>
          <p:cNvPr id="81" name="">
            <a:extLst xmlns:a="http://schemas.openxmlformats.org/drawingml/2006/main">
              <a:ext uri="{FF2B5EF4-FFF2-40B4-BE49-F238E27FC236}">
                <a16:creationId xmlns:a16="http://schemas.microsoft.com/office/drawing/2014/main" id="{AAF713DC-E45E-4A1C-B32E-EFDC54B05B8A}"/>
              </a:ext>
            </a:extLst>
          </p:cNvPr>
          <p:cNvSpPr>
            <a:spLocks xmlns:a="http://schemas.openxmlformats.org/drawingml/2006/main" noGrp="1"/>
          </p:cNvSpPr>
          <p:nvPr/>
        </p:nvSpPr>
        <p:spPr>
          <a:xfrm xmlns:a="http://schemas.openxmlformats.org/drawingml/2006/main">
            <a:off x="381000" y="228600"/>
            <a:ext cx="2476500" cy="40005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a:pPr>
              <a:defRPr sz="1650" b="1">
                <a:solidFill>
                  <a:srgbClr val="102A43"/>
                </a:solidFill>
                <a:latin typeface="Arial"/>
                <a:ea typeface="Arial"/>
                <a:cs typeface="Arial"/>
              </a:defRPr>
            </a:pPr>
            <a:r>
              <a:rPr sz="1650" b="1">
                <a:solidFill>
                  <a:srgbClr val="102A43"/>
                </a:solidFill>
                <a:latin typeface="Arial"/>
                <a:ea typeface="Arial"/>
                <a:cs typeface="Arial"/>
              </a:rPr>
              <a:t>THREE SHORES AI</a:t>
            </a:r>
          </a:p>
        </p:txBody>
      </p:sp>
    </p:spTree>
    <p:extLst>
      <p:ext uri="{BB962C8B-B14F-4D97-AF65-F5344CB8AC3E}">
        <p14:creationId xmlns:p14="http://schemas.microsoft.com/office/powerpoint/2010/main" val="18522348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2026-10-02T03:11:08.6040000Z</dcterms:created>
  <dcterms:modified xsi:type="dcterms:W3CDTF">2026-10-02T03:11:08.6040000Z</dcterms:modified>
</coreProperties>
</file>